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6327"/>
  </p:normalViewPr>
  <p:slideViewPr>
    <p:cSldViewPr snapToGrid="0">
      <p:cViewPr>
        <p:scale>
          <a:sx n="122" d="100"/>
          <a:sy n="122" d="100"/>
        </p:scale>
        <p:origin x="1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844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84BB36E-3698-B58E-FF73-6DD53836F347}"/>
              </a:ext>
            </a:extLst>
          </p:cNvPr>
          <p:cNvSpPr txBox="1">
            <a:spLocks/>
          </p:cNvSpPr>
          <p:nvPr userDrawn="1"/>
        </p:nvSpPr>
        <p:spPr>
          <a:xfrm>
            <a:off x="11353800" y="6535044"/>
            <a:ext cx="733093" cy="24782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750" b="1" kern="1200" baseline="0">
                <a:solidFill>
                  <a:schemeClr val="tx1">
                    <a:lumMod val="50000"/>
                  </a:schemeClr>
                </a:solidFill>
                <a:latin typeface="Public Sans" pitchFamily="2" charset="77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1A96B7D3-CB36-45AA-A914-BD59F0907B76}" type="slidenum">
              <a:rPr lang="de-DE" smtClean="0">
                <a:solidFill>
                  <a:schemeClr val="bg1">
                    <a:lumMod val="50000"/>
                  </a:schemeClr>
                </a:solidFill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Gerader Verbinder 13">
            <a:extLst>
              <a:ext uri="{FF2B5EF4-FFF2-40B4-BE49-F238E27FC236}">
                <a16:creationId xmlns:a16="http://schemas.microsoft.com/office/drawing/2014/main" id="{95944585-7B01-CA35-027B-F6760CF4C940}"/>
              </a:ext>
            </a:extLst>
          </p:cNvPr>
          <p:cNvCxnSpPr/>
          <p:nvPr userDrawn="1"/>
        </p:nvCxnSpPr>
        <p:spPr>
          <a:xfrm>
            <a:off x="0" y="6457406"/>
            <a:ext cx="121920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EAAEF29F-CB9B-AD79-0FF4-EFCA79B2381A}"/>
              </a:ext>
            </a:extLst>
          </p:cNvPr>
          <p:cNvSpPr/>
          <p:nvPr userDrawn="1"/>
        </p:nvSpPr>
        <p:spPr>
          <a:xfrm>
            <a:off x="600140" y="6598416"/>
            <a:ext cx="13917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3000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Universitätsmedizin Essen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E8DA195-0AC2-7D21-D128-7D90AB8B082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49369" y="6516106"/>
            <a:ext cx="237705" cy="279653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4D2D50B-EE38-5708-9F05-70FEF735DA4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5591944" y="6472370"/>
            <a:ext cx="1404866" cy="38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84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dizindidaktik@uk-essen.d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qdl@fs-medizin.d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trypingo.com/de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nklm.de/zend/menu/operationinfo" TargetMode="External"/><Relationship Id="rId2" Type="http://schemas.openxmlformats.org/officeDocument/2006/relationships/hyperlink" Target="https://nklm.de/zend/men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adlet.com/stephanieherbstreit/curriculumsentwicklung-nklm-1g44vg3xkxawv3lw" TargetMode="External"/><Relationship Id="rId4" Type="http://schemas.openxmlformats.org/officeDocument/2006/relationships/hyperlink" Target="https://padlet.com/stephanieherbstreit/curriculumsentwicklung-nklm-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A2B666D5-4F0F-A417-7361-7F053037C942}"/>
              </a:ext>
            </a:extLst>
          </p:cNvPr>
          <p:cNvSpPr/>
          <p:nvPr/>
        </p:nvSpPr>
        <p:spPr>
          <a:xfrm>
            <a:off x="-22394" y="54909"/>
            <a:ext cx="12209575" cy="343182"/>
          </a:xfrm>
          <a:custGeom>
            <a:avLst/>
            <a:gdLst/>
            <a:ahLst/>
            <a:cxnLst/>
            <a:rect l="l" t="t" r="r" b="b"/>
            <a:pathLst>
              <a:path w="10692130" h="5659120">
                <a:moveTo>
                  <a:pt x="10692000" y="0"/>
                </a:moveTo>
                <a:lnTo>
                  <a:pt x="0" y="0"/>
                </a:lnTo>
                <a:lnTo>
                  <a:pt x="0" y="5659122"/>
                </a:lnTo>
                <a:lnTo>
                  <a:pt x="10692000" y="5659122"/>
                </a:lnTo>
                <a:lnTo>
                  <a:pt x="1069200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FF00FF"/>
              </a:highlight>
            </a:endParaRPr>
          </a:p>
        </p:txBody>
      </p:sp>
      <p:sp>
        <p:nvSpPr>
          <p:cNvPr id="3" name="object 4">
            <a:extLst>
              <a:ext uri="{FF2B5EF4-FFF2-40B4-BE49-F238E27FC236}">
                <a16:creationId xmlns:a16="http://schemas.microsoft.com/office/drawing/2014/main" id="{66512575-9ED8-1493-BF86-703D0C2E0F6D}"/>
              </a:ext>
            </a:extLst>
          </p:cNvPr>
          <p:cNvSpPr/>
          <p:nvPr/>
        </p:nvSpPr>
        <p:spPr>
          <a:xfrm>
            <a:off x="-24680" y="431354"/>
            <a:ext cx="12216680" cy="343183"/>
          </a:xfrm>
          <a:custGeom>
            <a:avLst/>
            <a:gdLst/>
            <a:ahLst/>
            <a:cxnLst/>
            <a:rect l="l" t="t" r="r" b="b"/>
            <a:pathLst>
              <a:path w="10692130" h="5659120">
                <a:moveTo>
                  <a:pt x="10692000" y="0"/>
                </a:moveTo>
                <a:lnTo>
                  <a:pt x="0" y="0"/>
                </a:lnTo>
                <a:lnTo>
                  <a:pt x="0" y="5659122"/>
                </a:lnTo>
                <a:lnTo>
                  <a:pt x="10692000" y="5659122"/>
                </a:lnTo>
                <a:lnTo>
                  <a:pt x="10692000" y="0"/>
                </a:lnTo>
                <a:close/>
              </a:path>
            </a:pathLst>
          </a:custGeom>
          <a:solidFill>
            <a:srgbClr val="92B058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FF00FF"/>
              </a:highlight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C07813FA-06A8-6767-4B5D-FFDF3A2CF837}"/>
              </a:ext>
            </a:extLst>
          </p:cNvPr>
          <p:cNvSpPr/>
          <p:nvPr/>
        </p:nvSpPr>
        <p:spPr>
          <a:xfrm>
            <a:off x="-17086" y="820031"/>
            <a:ext cx="12216818" cy="343183"/>
          </a:xfrm>
          <a:custGeom>
            <a:avLst/>
            <a:gdLst/>
            <a:ahLst/>
            <a:cxnLst/>
            <a:rect l="l" t="t" r="r" b="b"/>
            <a:pathLst>
              <a:path w="10692130" h="5659120">
                <a:moveTo>
                  <a:pt x="10692000" y="0"/>
                </a:moveTo>
                <a:lnTo>
                  <a:pt x="0" y="0"/>
                </a:lnTo>
                <a:lnTo>
                  <a:pt x="0" y="5659122"/>
                </a:lnTo>
                <a:lnTo>
                  <a:pt x="10692000" y="5659122"/>
                </a:lnTo>
                <a:lnTo>
                  <a:pt x="10692000" y="0"/>
                </a:lnTo>
                <a:close/>
              </a:path>
            </a:pathLst>
          </a:custGeom>
          <a:solidFill>
            <a:srgbClr val="336699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FF00FF"/>
              </a:highlight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68EC134-85B2-0E93-6B78-002034E8376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236256" y="5149675"/>
            <a:ext cx="4667888" cy="126401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D2C5E281-57E4-EFA3-FF58-8EAFA8EE0C31}"/>
              </a:ext>
            </a:extLst>
          </p:cNvPr>
          <p:cNvSpPr txBox="1"/>
          <p:nvPr/>
        </p:nvSpPr>
        <p:spPr>
          <a:xfrm>
            <a:off x="287856" y="4965013"/>
            <a:ext cx="37429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 für Didaktik in der Medizin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Fachschaft der Medizin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medizindidaktik@uk-essen.de</a:t>
            </a:r>
            <a:endParaRPr lang="de-DE" sz="1600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qdl@fs-medizin.de</a:t>
            </a:r>
            <a:endParaRPr lang="de-DE" sz="1600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6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D7B7280-E10C-84C7-7A4C-B9D21658AE3B}"/>
              </a:ext>
            </a:extLst>
          </p:cNvPr>
          <p:cNvSpPr txBox="1"/>
          <p:nvPr/>
        </p:nvSpPr>
        <p:spPr>
          <a:xfrm>
            <a:off x="-4817" y="2794809"/>
            <a:ext cx="1219199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7200" spc="-2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anose="020B0606030504020204" pitchFamily="34" charset="0"/>
                <a:cs typeface="Calibri" panose="020F0502020204030204" pitchFamily="34" charset="0"/>
              </a:rPr>
              <a:t>Vorlesungsleitfaden</a:t>
            </a:r>
            <a:endParaRPr lang="de-DE" sz="7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79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F5625A4C-CB65-6818-0957-F1EE0C0A53C8}"/>
              </a:ext>
            </a:extLst>
          </p:cNvPr>
          <p:cNvSpPr/>
          <p:nvPr/>
        </p:nvSpPr>
        <p:spPr>
          <a:xfrm>
            <a:off x="-10224" y="-18615"/>
            <a:ext cx="12192000" cy="1215367"/>
          </a:xfrm>
          <a:custGeom>
            <a:avLst/>
            <a:gdLst/>
            <a:ahLst/>
            <a:cxnLst/>
            <a:rect l="l" t="t" r="r" b="b"/>
            <a:pathLst>
              <a:path w="10692130" h="5659120">
                <a:moveTo>
                  <a:pt x="10692000" y="0"/>
                </a:moveTo>
                <a:lnTo>
                  <a:pt x="0" y="0"/>
                </a:lnTo>
                <a:lnTo>
                  <a:pt x="0" y="5659122"/>
                </a:lnTo>
                <a:lnTo>
                  <a:pt x="10692000" y="5659122"/>
                </a:lnTo>
                <a:lnTo>
                  <a:pt x="10692000" y="0"/>
                </a:lnTo>
                <a:close/>
              </a:path>
            </a:pathLst>
          </a:custGeom>
          <a:solidFill>
            <a:srgbClr val="92B058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AED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el 4">
            <a:extLst>
              <a:ext uri="{FF2B5EF4-FFF2-40B4-BE49-F238E27FC236}">
                <a16:creationId xmlns:a16="http://schemas.microsoft.com/office/drawing/2014/main" id="{FF4B938F-EC4C-C1CC-41AA-983A95178479}"/>
              </a:ext>
            </a:extLst>
          </p:cNvPr>
          <p:cNvSpPr txBox="1">
            <a:spLocks/>
          </p:cNvSpPr>
          <p:nvPr/>
        </p:nvSpPr>
        <p:spPr>
          <a:xfrm>
            <a:off x="479376" y="260648"/>
            <a:ext cx="11161240" cy="5040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Public Sans" pitchFamily="2" charset="77"/>
                <a:ea typeface="+mj-ea"/>
                <a:cs typeface="+mj-cs"/>
              </a:defRPr>
            </a:lvl1pPr>
          </a:lstStyle>
          <a:p>
            <a:pPr eaLnBrk="0" hangingPunct="0">
              <a:lnSpc>
                <a:spcPct val="115000"/>
              </a:lnSpc>
            </a:pPr>
            <a:r>
              <a:rPr lang="de-DE" altLang="de-DE" sz="2800" b="0" spc="10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AUDIENCE-RESPONSE-SYSTEM - TWEEDBACK</a:t>
            </a:r>
            <a:endParaRPr lang="de-DE" altLang="de-DE" sz="3600" b="0" spc="10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eaLnBrk="0" hangingPunct="0">
              <a:lnSpc>
                <a:spcPct val="115000"/>
              </a:lnSpc>
            </a:pPr>
            <a:endParaRPr lang="de-DE" altLang="de-DE" sz="3600" b="0" spc="100" dirty="0">
              <a:solidFill>
                <a:schemeClr val="tx2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cxnSp>
        <p:nvCxnSpPr>
          <p:cNvPr id="4" name="Unterstrich Titel">
            <a:extLst>
              <a:ext uri="{FF2B5EF4-FFF2-40B4-BE49-F238E27FC236}">
                <a16:creationId xmlns:a16="http://schemas.microsoft.com/office/drawing/2014/main" id="{6C2D60E3-7050-6348-839C-448B27CAA515}"/>
              </a:ext>
            </a:extLst>
          </p:cNvPr>
          <p:cNvCxnSpPr>
            <a:cxnSpLocks/>
          </p:cNvCxnSpPr>
          <p:nvPr/>
        </p:nvCxnSpPr>
        <p:spPr>
          <a:xfrm>
            <a:off x="479376" y="980728"/>
            <a:ext cx="11161240" cy="0"/>
          </a:xfrm>
          <a:prstGeom prst="line">
            <a:avLst/>
          </a:prstGeom>
          <a:ln w="9525">
            <a:gradFill flip="none" rotWithShape="1">
              <a:gsLst>
                <a:gs pos="0">
                  <a:schemeClr val="bg1"/>
                </a:gs>
                <a:gs pos="100000">
                  <a:schemeClr val="bg1"/>
                </a:gs>
              </a:gsLst>
              <a:lin ang="108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>
            <a:extLst>
              <a:ext uri="{FF2B5EF4-FFF2-40B4-BE49-F238E27FC236}">
                <a16:creationId xmlns:a16="http://schemas.microsoft.com/office/drawing/2014/main" id="{945DF0F3-66D4-AC6A-5C71-1569ECE20BAB}"/>
              </a:ext>
            </a:extLst>
          </p:cNvPr>
          <p:cNvSpPr/>
          <p:nvPr/>
        </p:nvSpPr>
        <p:spPr>
          <a:xfrm>
            <a:off x="479376" y="1340768"/>
            <a:ext cx="1080652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spcBef>
                <a:spcPts val="0"/>
              </a:spcBef>
              <a:spcAft>
                <a:spcPts val="2400"/>
              </a:spcAft>
            </a:pPr>
            <a:r>
              <a:rPr lang="de-DE" altLang="de-DE" sz="2800" b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Digitales Tool </a:t>
            </a:r>
            <a:r>
              <a:rPr lang="de-DE" altLang="de-DE" sz="2800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für ein </a:t>
            </a:r>
            <a:r>
              <a:rPr lang="de-DE" altLang="de-DE" sz="2800" spc="50" dirty="0" err="1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One</a:t>
            </a:r>
            <a:r>
              <a:rPr lang="de-DE" altLang="de-DE" sz="2800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-Minute-Paper:</a:t>
            </a:r>
            <a:r>
              <a:rPr lang="de-DE" altLang="de-DE" sz="2800" spc="50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altLang="de-DE" sz="2800" b="1" u="sng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https://</a:t>
            </a:r>
            <a:r>
              <a:rPr lang="de-DE" altLang="de-DE" sz="2800" b="1" u="sng" spc="50" dirty="0" err="1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tweedback.de</a:t>
            </a:r>
            <a:r>
              <a:rPr lang="de-DE" altLang="de-DE" sz="2800" b="1" u="sng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 </a:t>
            </a:r>
            <a:r>
              <a:rPr lang="de-DE" altLang="de-DE" sz="2800" b="1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	</a:t>
            </a:r>
          </a:p>
          <a:p>
            <a:pPr eaLnBrk="1" hangingPunct="1">
              <a:spcBef>
                <a:spcPts val="0"/>
              </a:spcBef>
              <a:spcAft>
                <a:spcPts val="2400"/>
              </a:spcAft>
            </a:pPr>
            <a:r>
              <a:rPr lang="de-DE" altLang="de-DE" sz="2400" i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(anonym, schnell, ohne Anmeldung oder Registrierung) </a:t>
            </a:r>
            <a:r>
              <a:rPr lang="de-DE" altLang="de-DE" sz="2400" spc="5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auf die Schnelle: 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spc="5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Session erstellen und das Tool „</a:t>
            </a:r>
            <a:r>
              <a:rPr lang="de-DE" altLang="de-DE" sz="2400" spc="50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Chatwall</a:t>
            </a:r>
            <a:r>
              <a:rPr lang="de-DE" altLang="de-DE" sz="2400" spc="5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“ auswählen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spc="5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moderierte Fassung auswählen – Lass mich loslegen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spc="5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1-2 Fragen eingeben und absenden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spc="5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mit grünem Haken veröffentlichen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spc="5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rechts „Session“ auswählen – QR-Code nutzen</a:t>
            </a:r>
            <a:endParaRPr lang="de-DE" altLang="de-DE" sz="2400" spc="50" dirty="0">
              <a:solidFill>
                <a:srgbClr val="000000"/>
              </a:solidFill>
              <a:latin typeface="Calibri" panose="020F0502020204030204" pitchFamily="34" charset="0"/>
              <a:ea typeface="Open Sans ExtraBold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468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FEB168CD-A27D-5359-EB6C-4F98B621C3FA}"/>
              </a:ext>
            </a:extLst>
          </p:cNvPr>
          <p:cNvSpPr/>
          <p:nvPr/>
        </p:nvSpPr>
        <p:spPr>
          <a:xfrm>
            <a:off x="-10224" y="-18615"/>
            <a:ext cx="12192000" cy="1215367"/>
          </a:xfrm>
          <a:custGeom>
            <a:avLst/>
            <a:gdLst/>
            <a:ahLst/>
            <a:cxnLst/>
            <a:rect l="l" t="t" r="r" b="b"/>
            <a:pathLst>
              <a:path w="10692130" h="5659120">
                <a:moveTo>
                  <a:pt x="10692000" y="0"/>
                </a:moveTo>
                <a:lnTo>
                  <a:pt x="0" y="0"/>
                </a:lnTo>
                <a:lnTo>
                  <a:pt x="0" y="5659122"/>
                </a:lnTo>
                <a:lnTo>
                  <a:pt x="10692000" y="5659122"/>
                </a:lnTo>
                <a:lnTo>
                  <a:pt x="10692000" y="0"/>
                </a:lnTo>
                <a:close/>
              </a:path>
            </a:pathLst>
          </a:custGeom>
          <a:solidFill>
            <a:srgbClr val="92B058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AED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el 4">
            <a:extLst>
              <a:ext uri="{FF2B5EF4-FFF2-40B4-BE49-F238E27FC236}">
                <a16:creationId xmlns:a16="http://schemas.microsoft.com/office/drawing/2014/main" id="{3A295B87-E5CD-BE42-057B-8E95CB7F9FF5}"/>
              </a:ext>
            </a:extLst>
          </p:cNvPr>
          <p:cNvSpPr txBox="1">
            <a:spLocks/>
          </p:cNvSpPr>
          <p:nvPr/>
        </p:nvSpPr>
        <p:spPr>
          <a:xfrm>
            <a:off x="479376" y="260648"/>
            <a:ext cx="11161240" cy="5040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Public Sans" pitchFamily="2" charset="77"/>
                <a:ea typeface="+mj-ea"/>
                <a:cs typeface="+mj-cs"/>
              </a:defRPr>
            </a:lvl1pPr>
          </a:lstStyle>
          <a:p>
            <a:pPr eaLnBrk="0" hangingPunct="0">
              <a:lnSpc>
                <a:spcPct val="115000"/>
              </a:lnSpc>
            </a:pPr>
            <a:r>
              <a:rPr lang="de-DE" altLang="de-DE" sz="2800" b="0" spc="10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AUDIENCE-RESPONSE-SYSTEM - PINGO</a:t>
            </a:r>
            <a:endParaRPr lang="de-DE" altLang="de-DE" sz="3600" b="0" spc="10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eaLnBrk="0" hangingPunct="0">
              <a:lnSpc>
                <a:spcPct val="115000"/>
              </a:lnSpc>
            </a:pPr>
            <a:endParaRPr lang="de-DE" altLang="de-DE" sz="3600" b="0" spc="100" dirty="0">
              <a:solidFill>
                <a:schemeClr val="tx2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cxnSp>
        <p:nvCxnSpPr>
          <p:cNvPr id="4" name="Unterstrich Titel">
            <a:extLst>
              <a:ext uri="{FF2B5EF4-FFF2-40B4-BE49-F238E27FC236}">
                <a16:creationId xmlns:a16="http://schemas.microsoft.com/office/drawing/2014/main" id="{FDDD6042-8AA8-9014-9A71-B16A1770F8FE}"/>
              </a:ext>
            </a:extLst>
          </p:cNvPr>
          <p:cNvCxnSpPr>
            <a:cxnSpLocks/>
          </p:cNvCxnSpPr>
          <p:nvPr/>
        </p:nvCxnSpPr>
        <p:spPr>
          <a:xfrm>
            <a:off x="479376" y="980728"/>
            <a:ext cx="11161240" cy="0"/>
          </a:xfrm>
          <a:prstGeom prst="line">
            <a:avLst/>
          </a:prstGeom>
          <a:ln w="9525">
            <a:gradFill flip="none" rotWithShape="1">
              <a:gsLst>
                <a:gs pos="0">
                  <a:schemeClr val="bg1"/>
                </a:gs>
                <a:gs pos="100000">
                  <a:schemeClr val="bg1"/>
                </a:gs>
              </a:gsLst>
              <a:lin ang="108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>
            <a:extLst>
              <a:ext uri="{FF2B5EF4-FFF2-40B4-BE49-F238E27FC236}">
                <a16:creationId xmlns:a16="http://schemas.microsoft.com/office/drawing/2014/main" id="{637F4165-3782-EBD2-D7FE-1ED3BA4B9B08}"/>
              </a:ext>
            </a:extLst>
          </p:cNvPr>
          <p:cNvSpPr/>
          <p:nvPr/>
        </p:nvSpPr>
        <p:spPr>
          <a:xfrm>
            <a:off x="479376" y="1340768"/>
            <a:ext cx="10806528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spcBef>
                <a:spcPts val="0"/>
              </a:spcBef>
              <a:spcAft>
                <a:spcPts val="1800"/>
              </a:spcAft>
            </a:pPr>
            <a:r>
              <a:rPr lang="de-DE" altLang="de-DE" sz="2800" b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Digitales Tool für Klausurfragen:</a:t>
            </a:r>
            <a:r>
              <a:rPr lang="de-DE" altLang="de-DE" sz="2800" b="1" spc="50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altLang="de-DE" sz="2800" b="1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PINGO - </a:t>
            </a:r>
            <a:r>
              <a:rPr lang="de-DE" altLang="de-DE" sz="2800" b="1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https://trypingo.com/de/</a:t>
            </a:r>
            <a:r>
              <a:rPr lang="de-DE" altLang="de-DE" sz="2800" b="1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endParaRPr lang="de-DE" altLang="de-DE" sz="2800" b="1" spc="50" dirty="0">
              <a:solidFill>
                <a:srgbClr val="000000"/>
              </a:solidFill>
              <a:latin typeface="Calibri" panose="020F0502020204030204" pitchFamily="34" charset="0"/>
              <a:ea typeface="Open Sans ExtraBold" pitchFamily="2" charset="0"/>
              <a:cs typeface="Calibri" panose="020F0502020204030204" pitchFamily="34" charset="0"/>
            </a:endParaRPr>
          </a:p>
          <a:p>
            <a:pPr lvl="0" eaLnBrk="1" hangingPunct="1">
              <a:spcBef>
                <a:spcPct val="20000"/>
              </a:spcBef>
            </a:pP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Beispiel für ein digitales Live-Feedbacksystem zur Abfrage von </a:t>
            </a:r>
          </a:p>
          <a:p>
            <a:pPr marL="342900" lvl="0" indent="-342900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Wissen</a:t>
            </a:r>
          </a:p>
          <a:p>
            <a:pPr marL="342900" lvl="0" indent="-342900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Stimmungen</a:t>
            </a:r>
          </a:p>
          <a:p>
            <a:pPr marL="342900" lvl="0" indent="-342900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Meinungen</a:t>
            </a:r>
          </a:p>
          <a:p>
            <a:pPr marL="342900" lvl="0" indent="-342900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…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de-DE" altLang="de-DE" spc="50" dirty="0">
              <a:solidFill>
                <a:srgbClr val="000000"/>
              </a:solidFill>
              <a:latin typeface="Calibri" panose="020F0502020204030204" pitchFamily="34" charset="0"/>
              <a:ea typeface="Open Sans ExtraBold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413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585B65C8-2CFB-7C06-46A5-425D041EA994}"/>
              </a:ext>
            </a:extLst>
          </p:cNvPr>
          <p:cNvSpPr/>
          <p:nvPr/>
        </p:nvSpPr>
        <p:spPr>
          <a:xfrm>
            <a:off x="479376" y="1353537"/>
            <a:ext cx="111612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de-DE" altLang="de-DE" sz="2800" b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VORLESUNGSFOLIEN I - </a:t>
            </a:r>
            <a:r>
              <a:rPr lang="de-DE" altLang="de-DE" sz="2800" b="1" u="sng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INHALT</a:t>
            </a:r>
            <a:r>
              <a:rPr lang="de-DE" altLang="de-DE" sz="2800" b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:</a:t>
            </a:r>
          </a:p>
          <a:p>
            <a:pPr marL="800100" lvl="1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Lernziele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voranstellen 							            </a:t>
            </a:r>
            <a:b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</a:br>
            <a:r>
              <a:rPr lang="de-DE" sz="2000" i="1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(angelehnt an den Lernzielen des NKLM; s. Link und Anleitung Folgefolie)</a:t>
            </a:r>
          </a:p>
          <a:p>
            <a:pPr marL="800100" lvl="1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Angabe weiterer </a:t>
            </a:r>
            <a:r>
              <a:rPr lang="de-DE" sz="2400" b="1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relevanter, nicht-thematisierter Lerninhalte                          </a:t>
            </a:r>
            <a:r>
              <a:rPr lang="de-DE" sz="2000" i="1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(spezifisch &amp; konkret; z.B. in Form von Links: zu relevantem Kapitel in Lehrbuch, Amboss, Skript)</a:t>
            </a:r>
          </a:p>
          <a:p>
            <a:pPr marL="800100" lvl="1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Einsatz praxisnaher </a:t>
            </a:r>
            <a:r>
              <a:rPr lang="de-DE" sz="2400" b="1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Fallbeispiele</a:t>
            </a:r>
            <a:r>
              <a:rPr lang="de-DE" sz="240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   </a:t>
            </a:r>
            <a:r>
              <a:rPr lang="de-DE" sz="240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                                                                      </a:t>
            </a:r>
            <a:br>
              <a:rPr lang="de-DE" sz="240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</a:br>
            <a:r>
              <a:rPr lang="de-DE" sz="2000" i="1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(ggfs. Vorbereitung von Live-Patientenvorstellungen, Hinweis: Einverständnis, Schweigepflicht, Aufzeichnung beachten)</a:t>
            </a:r>
          </a:p>
          <a:p>
            <a:pPr marL="800100" lvl="1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Lernerfolgskontrolle</a:t>
            </a:r>
            <a:r>
              <a:rPr lang="de-DE" sz="240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für Studierende &amp; Dozierende mittels </a:t>
            </a:r>
            <a:r>
              <a:rPr lang="de-DE" sz="240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Besprechung von IMPP-Prüfungsfragen </a:t>
            </a:r>
            <a:r>
              <a:rPr lang="de-DE" sz="240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zum Abschluss </a:t>
            </a:r>
            <a:r>
              <a:rPr lang="de-DE" sz="2000" i="1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(Einsehbar über Amboss)</a:t>
            </a:r>
          </a:p>
        </p:txBody>
      </p:sp>
      <p:sp>
        <p:nvSpPr>
          <p:cNvPr id="3" name="Titel 4">
            <a:extLst>
              <a:ext uri="{FF2B5EF4-FFF2-40B4-BE49-F238E27FC236}">
                <a16:creationId xmlns:a16="http://schemas.microsoft.com/office/drawing/2014/main" id="{70E11FEA-EF16-4841-157D-285DD383E7DC}"/>
              </a:ext>
            </a:extLst>
          </p:cNvPr>
          <p:cNvSpPr txBox="1">
            <a:spLocks/>
          </p:cNvSpPr>
          <p:nvPr/>
        </p:nvSpPr>
        <p:spPr>
          <a:xfrm>
            <a:off x="479376" y="260648"/>
            <a:ext cx="11161240" cy="5040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Public Sans" pitchFamily="2" charset="77"/>
                <a:ea typeface="+mj-ea"/>
                <a:cs typeface="+mj-cs"/>
              </a:defRPr>
            </a:lvl1pPr>
          </a:lstStyle>
          <a:p>
            <a:pPr eaLnBrk="0" hangingPunct="0">
              <a:lnSpc>
                <a:spcPct val="115000"/>
              </a:lnSpc>
            </a:pPr>
            <a:r>
              <a:rPr lang="de-DE" altLang="de-DE" sz="3600" b="0" spc="1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GESTALTUNGSVORSCHLAG</a:t>
            </a:r>
            <a:endParaRPr lang="de-DE" altLang="de-DE" sz="4400" b="0" kern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algn="r" eaLnBrk="0" hangingPunct="0">
              <a:lnSpc>
                <a:spcPct val="115000"/>
              </a:lnSpc>
            </a:pPr>
            <a:endParaRPr lang="de-DE" sz="4400" b="0" dirty="0">
              <a:solidFill>
                <a:srgbClr val="000000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cxnSp>
        <p:nvCxnSpPr>
          <p:cNvPr id="4" name="Unterstrich Titel">
            <a:extLst>
              <a:ext uri="{FF2B5EF4-FFF2-40B4-BE49-F238E27FC236}">
                <a16:creationId xmlns:a16="http://schemas.microsoft.com/office/drawing/2014/main" id="{156BB0EC-A849-FF92-6350-243A146C5B63}"/>
              </a:ext>
            </a:extLst>
          </p:cNvPr>
          <p:cNvCxnSpPr>
            <a:cxnSpLocks/>
          </p:cNvCxnSpPr>
          <p:nvPr/>
        </p:nvCxnSpPr>
        <p:spPr>
          <a:xfrm flipH="1">
            <a:off x="479376" y="980728"/>
            <a:ext cx="11161240" cy="0"/>
          </a:xfrm>
          <a:prstGeom prst="line">
            <a:avLst/>
          </a:prstGeom>
          <a:ln w="9525"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234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0A6A25CC-2792-032B-4560-4202BFD65FD0}"/>
              </a:ext>
            </a:extLst>
          </p:cNvPr>
          <p:cNvSpPr/>
          <p:nvPr/>
        </p:nvSpPr>
        <p:spPr>
          <a:xfrm>
            <a:off x="-24680" y="-18615"/>
            <a:ext cx="12216680" cy="1215367"/>
          </a:xfrm>
          <a:custGeom>
            <a:avLst/>
            <a:gdLst/>
            <a:ahLst/>
            <a:cxnLst/>
            <a:rect l="l" t="t" r="r" b="b"/>
            <a:pathLst>
              <a:path w="10692130" h="5659120">
                <a:moveTo>
                  <a:pt x="10692000" y="0"/>
                </a:moveTo>
                <a:lnTo>
                  <a:pt x="0" y="0"/>
                </a:lnTo>
                <a:lnTo>
                  <a:pt x="0" y="5659122"/>
                </a:lnTo>
                <a:lnTo>
                  <a:pt x="10692000" y="5659122"/>
                </a:lnTo>
                <a:lnTo>
                  <a:pt x="10692000" y="0"/>
                </a:lnTo>
                <a:close/>
              </a:path>
            </a:pathLst>
          </a:custGeom>
          <a:solidFill>
            <a:srgbClr val="92B058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AED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4D7DC215-136E-AB41-D621-1916D7714592}"/>
              </a:ext>
            </a:extLst>
          </p:cNvPr>
          <p:cNvSpPr/>
          <p:nvPr/>
        </p:nvSpPr>
        <p:spPr>
          <a:xfrm>
            <a:off x="404552" y="1052736"/>
            <a:ext cx="10268370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6700" marR="0" lvl="0" indent="-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6700" marR="0" lvl="0" indent="-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6700" marR="0" lvl="0" indent="-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6700" marR="0" lvl="0" indent="-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EC5371B6-EC8F-2691-F5BF-298456E37238}"/>
              </a:ext>
            </a:extLst>
          </p:cNvPr>
          <p:cNvSpPr/>
          <p:nvPr/>
        </p:nvSpPr>
        <p:spPr>
          <a:xfrm>
            <a:off x="649258" y="1916832"/>
            <a:ext cx="11236064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Link zum </a:t>
            </a:r>
            <a:r>
              <a:rPr lang="de-DE" altLang="de-DE" sz="2400" b="1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NKLM </a:t>
            </a: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des medizinischen </a:t>
            </a:r>
            <a:r>
              <a:rPr lang="de-DE" altLang="de-DE" sz="2400" kern="0" dirty="0" err="1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Fakultätentages</a:t>
            </a: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(MFT):</a:t>
            </a:r>
            <a:r>
              <a:rPr lang="de-DE" altLang="de-DE" sz="2400" kern="0" dirty="0"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/>
            </a:r>
            <a:br>
              <a:rPr lang="de-DE" altLang="de-DE" sz="2400" kern="0" dirty="0"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</a:br>
            <a:r>
              <a:rPr lang="de-DE" altLang="de-DE" sz="2400" kern="0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https://nklm.de/zend/menu</a:t>
            </a:r>
            <a:endParaRPr lang="de-DE" altLang="de-DE" sz="2400" kern="0" dirty="0">
              <a:solidFill>
                <a:srgbClr val="92B058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342900" lvl="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altLang="de-DE" sz="2400" kern="0" dirty="0"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342900" lvl="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Grundsätzliche </a:t>
            </a:r>
            <a:r>
              <a:rPr lang="de-DE" altLang="de-DE" sz="2400" b="1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Bedienung</a:t>
            </a: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des NKLM</a:t>
            </a:r>
            <a:r>
              <a:rPr lang="de-DE" altLang="de-DE" sz="2400" kern="0" dirty="0"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/>
            </a:r>
            <a:br>
              <a:rPr lang="de-DE" altLang="de-DE" sz="2400" kern="0" dirty="0"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</a:br>
            <a:r>
              <a:rPr lang="de-DE" altLang="de-DE" sz="2400" kern="0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https://nklm.de/zend/menu/</a:t>
            </a:r>
            <a:r>
              <a:rPr lang="de-DE" altLang="de-DE" sz="2400" kern="0" dirty="0" err="1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operationinfo</a:t>
            </a:r>
            <a:endParaRPr lang="de-DE" altLang="de-DE" sz="2400" kern="0" dirty="0">
              <a:solidFill>
                <a:srgbClr val="92B058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342900" lvl="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altLang="de-DE" sz="2400" kern="0" dirty="0"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Link zur </a:t>
            </a:r>
            <a:r>
              <a:rPr lang="de-DE" altLang="de-DE" sz="2400" b="1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Materialsammlung</a:t>
            </a: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über den NKLM der Medizinischen Fakultät Essen:</a:t>
            </a:r>
            <a:b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</a:br>
            <a:r>
              <a:rPr lang="de-DE" altLang="de-DE" sz="2400" kern="0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https://padlet.com/stephanieherbstreit/curriculumsentwicklung-nklm-</a:t>
            </a:r>
            <a:r>
              <a:rPr lang="de-DE" altLang="de-DE" sz="2400" kern="0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/>
            </a:r>
            <a:br>
              <a:rPr lang="de-DE" altLang="de-DE" sz="2400" kern="0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</a:br>
            <a:r>
              <a:rPr lang="de-DE" altLang="de-DE" sz="2400" kern="0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1g44vg3xkxawv3lw</a:t>
            </a:r>
            <a:endParaRPr lang="de-DE" altLang="de-DE" sz="2400" kern="0" dirty="0">
              <a:solidFill>
                <a:srgbClr val="92B058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342900" lvl="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altLang="de-DE" sz="2400" kern="0" dirty="0"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07103868-FE9F-F60D-F04A-A136E0FDF381}"/>
              </a:ext>
            </a:extLst>
          </p:cNvPr>
          <p:cNvSpPr txBox="1">
            <a:spLocks/>
          </p:cNvSpPr>
          <p:nvPr/>
        </p:nvSpPr>
        <p:spPr>
          <a:xfrm>
            <a:off x="404552" y="260648"/>
            <a:ext cx="11236064" cy="5040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Public Sans" pitchFamily="2" charset="77"/>
                <a:ea typeface="+mj-ea"/>
                <a:cs typeface="+mj-cs"/>
              </a:defRPr>
            </a:lvl1pPr>
          </a:lstStyle>
          <a:p>
            <a:pPr eaLnBrk="0" hangingPunct="0">
              <a:lnSpc>
                <a:spcPct val="115000"/>
              </a:lnSpc>
            </a:pPr>
            <a:r>
              <a:rPr lang="de-DE" altLang="de-DE" sz="2800" b="0" spc="10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NATIONALER KOMPETENZBASIERTER LERNZIELKATALOG </a:t>
            </a:r>
            <a:r>
              <a:rPr lang="de-DE" altLang="de-DE" sz="3600" b="0" spc="10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(NKLM)</a:t>
            </a:r>
          </a:p>
          <a:p>
            <a:pPr eaLnBrk="0" hangingPunct="0">
              <a:lnSpc>
                <a:spcPct val="115000"/>
              </a:lnSpc>
            </a:pPr>
            <a:endParaRPr lang="de-DE" altLang="de-DE" sz="3600" b="0" spc="100" dirty="0">
              <a:solidFill>
                <a:schemeClr val="tx2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cxnSp>
        <p:nvCxnSpPr>
          <p:cNvPr id="6" name="Unterstrich Titel">
            <a:extLst>
              <a:ext uri="{FF2B5EF4-FFF2-40B4-BE49-F238E27FC236}">
                <a16:creationId xmlns:a16="http://schemas.microsoft.com/office/drawing/2014/main" id="{8D391F6A-4477-1321-EA0B-81AC72336E8E}"/>
              </a:ext>
            </a:extLst>
          </p:cNvPr>
          <p:cNvCxnSpPr>
            <a:cxnSpLocks/>
          </p:cNvCxnSpPr>
          <p:nvPr/>
        </p:nvCxnSpPr>
        <p:spPr>
          <a:xfrm>
            <a:off x="404552" y="980728"/>
            <a:ext cx="11236064" cy="0"/>
          </a:xfrm>
          <a:prstGeom prst="line">
            <a:avLst/>
          </a:prstGeom>
          <a:ln w="9525">
            <a:gradFill flip="none" rotWithShape="1">
              <a:gsLst>
                <a:gs pos="0">
                  <a:schemeClr val="bg1"/>
                </a:gs>
                <a:gs pos="100000">
                  <a:schemeClr val="bg1"/>
                </a:gs>
              </a:gsLst>
              <a:lin ang="108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0323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DFE379F-16F7-AB5E-F55E-F20C69748B90}"/>
              </a:ext>
            </a:extLst>
          </p:cNvPr>
          <p:cNvSpPr/>
          <p:nvPr/>
        </p:nvSpPr>
        <p:spPr>
          <a:xfrm>
            <a:off x="479376" y="1700808"/>
            <a:ext cx="1123324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2400"/>
              </a:spcAft>
            </a:pPr>
            <a:r>
              <a:rPr lang="de-DE" altLang="de-DE" sz="2800" b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VORLESUNGSFOLIEN II - </a:t>
            </a:r>
            <a:r>
              <a:rPr lang="de-DE" altLang="de-DE" sz="2800" b="1" u="sng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FORMALIA</a:t>
            </a:r>
            <a:r>
              <a:rPr lang="de-DE" altLang="de-DE" sz="2800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: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Schriftgröße: 20+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Eigene Überschrift für jedes Thema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Erläuterung von Abkürzungen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Keine überlagernden Abbildungen / Tabellen </a:t>
            </a:r>
            <a:r>
              <a:rPr lang="de-DE" altLang="de-DE" sz="2000" i="1" kern="0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(s. Kap. Abbildungen)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b="1" kern="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TAKE HOME-MESSAGE</a:t>
            </a: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zum Ende der Vorlesung auf einer Folie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BA7C9CE-BAED-A70E-06AA-F803F488CAF9}"/>
              </a:ext>
            </a:extLst>
          </p:cNvPr>
          <p:cNvSpPr txBox="1">
            <a:spLocks/>
          </p:cNvSpPr>
          <p:nvPr/>
        </p:nvSpPr>
        <p:spPr>
          <a:xfrm>
            <a:off x="479376" y="260648"/>
            <a:ext cx="11161240" cy="5040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Public Sans" pitchFamily="2" charset="77"/>
                <a:ea typeface="+mj-ea"/>
                <a:cs typeface="+mj-cs"/>
              </a:defRPr>
            </a:lvl1pPr>
          </a:lstStyle>
          <a:p>
            <a:pPr eaLnBrk="0" hangingPunct="0">
              <a:lnSpc>
                <a:spcPct val="115000"/>
              </a:lnSpc>
            </a:pPr>
            <a:r>
              <a:rPr lang="de-DE" altLang="de-DE" sz="3600" b="0" spc="1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GESTALTUNGSVORSCHLAG</a:t>
            </a:r>
            <a:endParaRPr lang="de-DE" altLang="de-DE" sz="4400" b="0" kern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eaLnBrk="0" hangingPunct="0">
              <a:lnSpc>
                <a:spcPct val="115000"/>
              </a:lnSpc>
            </a:pPr>
            <a:endParaRPr lang="de-DE" sz="4400" b="0" dirty="0">
              <a:solidFill>
                <a:srgbClr val="000000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cxnSp>
        <p:nvCxnSpPr>
          <p:cNvPr id="6" name="Unterstrich Titel">
            <a:extLst>
              <a:ext uri="{FF2B5EF4-FFF2-40B4-BE49-F238E27FC236}">
                <a16:creationId xmlns:a16="http://schemas.microsoft.com/office/drawing/2014/main" id="{5ABAB6CA-AB76-13F7-2593-61D894D84F8C}"/>
              </a:ext>
            </a:extLst>
          </p:cNvPr>
          <p:cNvCxnSpPr>
            <a:cxnSpLocks/>
          </p:cNvCxnSpPr>
          <p:nvPr/>
        </p:nvCxnSpPr>
        <p:spPr>
          <a:xfrm flipH="1">
            <a:off x="479376" y="980728"/>
            <a:ext cx="11161240" cy="0"/>
          </a:xfrm>
          <a:prstGeom prst="line">
            <a:avLst/>
          </a:prstGeom>
          <a:ln w="9525"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463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A4093B7E-BEC3-6F23-5D2B-79A53446E52D}"/>
              </a:ext>
            </a:extLst>
          </p:cNvPr>
          <p:cNvSpPr/>
          <p:nvPr/>
        </p:nvSpPr>
        <p:spPr>
          <a:xfrm>
            <a:off x="479376" y="1526308"/>
            <a:ext cx="1123324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2400"/>
              </a:spcAft>
            </a:pPr>
            <a:r>
              <a:rPr lang="de-DE" altLang="de-DE" sz="2800" b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VORLESUNGSFOLIEN III - </a:t>
            </a:r>
            <a:r>
              <a:rPr lang="de-DE" altLang="de-DE" sz="2800" b="1" u="sng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ABBILDUNGEN</a:t>
            </a:r>
            <a:r>
              <a:rPr lang="de-DE" altLang="de-DE" sz="2800" b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:</a:t>
            </a:r>
            <a:endParaRPr lang="de-DE" altLang="de-DE" sz="2800" b="1" kern="0" dirty="0">
              <a:solidFill>
                <a:srgbClr val="000000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Bei Überlagerung von Abbildung:</a:t>
            </a:r>
            <a:b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</a:br>
            <a:r>
              <a:rPr lang="de-DE" altLang="de-DE" sz="2000" i="1" kern="0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Duplikation der Folie, um Informationsverlust durch Überlagerungen in PDFs zu vermeiden</a:t>
            </a:r>
            <a:endParaRPr lang="de-DE" altLang="de-DE" sz="2000" kern="0" dirty="0">
              <a:solidFill>
                <a:srgbClr val="000000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Quellenangabe</a:t>
            </a: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altLang="de-DE" sz="2000" i="1" kern="0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(unter der Abbildung, z.B. mit Schriftgröße 8)</a:t>
            </a:r>
            <a:endParaRPr lang="de-DE" altLang="de-DE" sz="2000" kern="0" dirty="0">
              <a:solidFill>
                <a:srgbClr val="000000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Adäquate </a:t>
            </a: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Bildauflösung</a:t>
            </a:r>
            <a:endParaRPr lang="de-DE" altLang="de-DE" sz="2400" kern="0" dirty="0">
              <a:solidFill>
                <a:srgbClr val="000000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Eindeutige </a:t>
            </a: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Beschriftung</a:t>
            </a: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und Erklärung</a:t>
            </a:r>
            <a:b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</a:br>
            <a:r>
              <a:rPr lang="de-DE" altLang="de-DE" sz="2000" i="1" kern="0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(Nutzung der Abbildung als Lerngrundlage ohne Vorlesungsaufzeichnung, z. B. Röntgenbild mit Beschriftung und Markierung der Pathologie)</a:t>
            </a:r>
          </a:p>
        </p:txBody>
      </p:sp>
      <p:sp>
        <p:nvSpPr>
          <p:cNvPr id="3" name="Titel 4">
            <a:extLst>
              <a:ext uri="{FF2B5EF4-FFF2-40B4-BE49-F238E27FC236}">
                <a16:creationId xmlns:a16="http://schemas.microsoft.com/office/drawing/2014/main" id="{9849DE67-D9E4-3E5A-0233-2AA8D4713069}"/>
              </a:ext>
            </a:extLst>
          </p:cNvPr>
          <p:cNvSpPr txBox="1">
            <a:spLocks/>
          </p:cNvSpPr>
          <p:nvPr/>
        </p:nvSpPr>
        <p:spPr>
          <a:xfrm>
            <a:off x="479376" y="260648"/>
            <a:ext cx="11161240" cy="5040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Public Sans" pitchFamily="2" charset="77"/>
                <a:ea typeface="+mj-ea"/>
                <a:cs typeface="+mj-cs"/>
              </a:defRPr>
            </a:lvl1pPr>
          </a:lstStyle>
          <a:p>
            <a:pPr eaLnBrk="0" hangingPunct="0">
              <a:lnSpc>
                <a:spcPct val="115000"/>
              </a:lnSpc>
            </a:pPr>
            <a:r>
              <a:rPr lang="de-DE" altLang="de-DE" sz="3600" b="0" spc="1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GESTALTUNGSVORSCHLAG</a:t>
            </a:r>
            <a:endParaRPr lang="de-DE" altLang="de-DE" sz="4400" b="0" kern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algn="r" eaLnBrk="0" hangingPunct="0">
              <a:lnSpc>
                <a:spcPct val="115000"/>
              </a:lnSpc>
            </a:pPr>
            <a:endParaRPr lang="de-DE" sz="4400" b="0" dirty="0">
              <a:solidFill>
                <a:srgbClr val="000000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cxnSp>
        <p:nvCxnSpPr>
          <p:cNvPr id="4" name="Unterstrich Titel">
            <a:extLst>
              <a:ext uri="{FF2B5EF4-FFF2-40B4-BE49-F238E27FC236}">
                <a16:creationId xmlns:a16="http://schemas.microsoft.com/office/drawing/2014/main" id="{03ED9140-7373-9DCF-30AC-C96B2C6BF9DA}"/>
              </a:ext>
            </a:extLst>
          </p:cNvPr>
          <p:cNvCxnSpPr>
            <a:cxnSpLocks/>
          </p:cNvCxnSpPr>
          <p:nvPr/>
        </p:nvCxnSpPr>
        <p:spPr>
          <a:xfrm flipH="1">
            <a:off x="479376" y="980728"/>
            <a:ext cx="11161240" cy="0"/>
          </a:xfrm>
          <a:prstGeom prst="line">
            <a:avLst/>
          </a:prstGeom>
          <a:ln w="9525"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767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8942CA7E-06F6-5713-1742-5E883854581E}"/>
              </a:ext>
            </a:extLst>
          </p:cNvPr>
          <p:cNvSpPr/>
          <p:nvPr/>
        </p:nvSpPr>
        <p:spPr>
          <a:xfrm>
            <a:off x="472337" y="1412776"/>
            <a:ext cx="11233248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2400"/>
              </a:spcAft>
            </a:pPr>
            <a:r>
              <a:rPr lang="de-DE" altLang="de-DE" sz="2800" b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VORLESUNGSFOLIEN IV - </a:t>
            </a:r>
            <a:r>
              <a:rPr lang="de-DE" altLang="de-DE" sz="2800" b="1" spc="50" dirty="0">
                <a:solidFill>
                  <a:srgbClr val="336699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DIDAKTIK:</a:t>
            </a:r>
            <a:r>
              <a:rPr lang="de-DE" altLang="de-DE" sz="2800" b="1" kern="0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 </a:t>
            </a:r>
            <a:r>
              <a:rPr lang="de-DE" altLang="de-DE" sz="2000" b="1" kern="0" dirty="0">
                <a:solidFill>
                  <a:srgbClr val="336699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Interaktive</a:t>
            </a:r>
            <a:r>
              <a:rPr lang="de-DE" altLang="de-DE" sz="2000" b="1" kern="0" dirty="0">
                <a:solidFill>
                  <a:srgbClr val="336699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Gestaltung </a:t>
            </a:r>
            <a:r>
              <a:rPr lang="de-DE" altLang="de-DE" sz="2000" kern="0" dirty="0">
                <a:solidFill>
                  <a:srgbClr val="336699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der Vorlesung</a:t>
            </a:r>
            <a:endParaRPr lang="de-DE" altLang="de-DE" sz="2000" kern="0" dirty="0">
              <a:solidFill>
                <a:srgbClr val="336699"/>
              </a:solidFill>
              <a:latin typeface="Calibri" panose="020F0502020204030204" pitchFamily="34" charset="0"/>
              <a:ea typeface="Open Sans ExtraBold" pitchFamily="2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2000" kern="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Konstruktives</a:t>
            </a:r>
            <a:r>
              <a:rPr lang="de-DE" altLang="de-DE" sz="20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altLang="de-DE" sz="2000" kern="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/ </a:t>
            </a:r>
            <a:r>
              <a:rPr lang="de-DE" altLang="de-DE" sz="2000" b="1" kern="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interaktives Lernen </a:t>
            </a:r>
            <a:r>
              <a:rPr lang="de-DE" altLang="de-DE" sz="20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unterstützen</a:t>
            </a:r>
          </a:p>
          <a:p>
            <a:pPr marL="1257300" lvl="2" indent="-342900" eaLnBrk="1" hangingPunct="1">
              <a:spcBef>
                <a:spcPts val="0"/>
              </a:spcBef>
              <a:spcAft>
                <a:spcPts val="600"/>
              </a:spcAft>
              <a:buSzPct val="80000"/>
              <a:buFont typeface="Wingdings" pitchFamily="2" charset="2"/>
              <a:buChar char="ü"/>
            </a:pPr>
            <a:r>
              <a:rPr lang="de-DE" altLang="de-DE" sz="2000" kern="0" dirty="0">
                <a:solidFill>
                  <a:srgbClr val="336699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Vorwissen aktivieren</a:t>
            </a:r>
          </a:p>
          <a:p>
            <a:pPr marL="1257300" lvl="2" indent="-342900" eaLnBrk="1" hangingPunct="1">
              <a:spcBef>
                <a:spcPts val="0"/>
              </a:spcBef>
              <a:spcAft>
                <a:spcPts val="600"/>
              </a:spcAft>
              <a:buSzPct val="80000"/>
              <a:buFont typeface="Wingdings" pitchFamily="2" charset="2"/>
              <a:buChar char="ü"/>
            </a:pPr>
            <a:r>
              <a:rPr lang="de-DE" altLang="de-DE" sz="2000" kern="0" dirty="0">
                <a:solidFill>
                  <a:srgbClr val="336699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Einsatz von IMPP-Fragen, Patientenvorstellung</a:t>
            </a:r>
          </a:p>
          <a:p>
            <a:pPr marL="1257300" lvl="2" indent="-342900" eaLnBrk="1" hangingPunct="1">
              <a:spcBef>
                <a:spcPts val="0"/>
              </a:spcBef>
              <a:spcAft>
                <a:spcPts val="600"/>
              </a:spcAft>
              <a:buSzPct val="80000"/>
              <a:buFont typeface="Wingdings" pitchFamily="2" charset="2"/>
              <a:buChar char="ü"/>
            </a:pPr>
            <a:r>
              <a:rPr lang="de-DE" altLang="de-DE" sz="2000" kern="0" dirty="0">
                <a:solidFill>
                  <a:srgbClr val="336699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Diskussion und Austausch ermöglichen</a:t>
            </a:r>
          </a:p>
          <a:p>
            <a:pPr marL="1257300" lvl="2" indent="-342900"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de-DE" altLang="de-DE" sz="2000" kern="0" dirty="0">
              <a:solidFill>
                <a:srgbClr val="000000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2000" b="1" kern="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Zeitmanagement</a:t>
            </a:r>
            <a:endParaRPr lang="de-DE" altLang="de-DE" sz="2000" b="1" kern="0" dirty="0">
              <a:solidFill>
                <a:srgbClr val="000000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1257300" lvl="2" indent="-342900" eaLnBrk="1" hangingPunct="1">
              <a:spcBef>
                <a:spcPts val="0"/>
              </a:spcBef>
              <a:spcAft>
                <a:spcPts val="600"/>
              </a:spcAft>
              <a:buSzPct val="80000"/>
              <a:buFont typeface="Wingdings" pitchFamily="2" charset="2"/>
              <a:buChar char="ü"/>
            </a:pPr>
            <a:r>
              <a:rPr lang="de-DE" altLang="de-DE" sz="20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Eingrenzung auf den angesetzten Vorlesungszeitrahmen</a:t>
            </a:r>
          </a:p>
          <a:p>
            <a:pPr marL="1257300" lvl="2" indent="-342900" eaLnBrk="1" hangingPunct="1">
              <a:spcBef>
                <a:spcPts val="0"/>
              </a:spcBef>
              <a:spcAft>
                <a:spcPts val="600"/>
              </a:spcAft>
              <a:buSzPct val="80000"/>
              <a:buFont typeface="Wingdings" pitchFamily="2" charset="2"/>
              <a:buChar char="ü"/>
            </a:pPr>
            <a:r>
              <a:rPr lang="de-DE" altLang="de-DE" sz="20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max. 1 Folie pro Minute; weniger ist mehr!</a:t>
            </a:r>
          </a:p>
          <a:p>
            <a:pPr marL="1257300" lvl="2" indent="-342900" eaLnBrk="1" hangingPunct="1">
              <a:spcBef>
                <a:spcPts val="0"/>
              </a:spcBef>
              <a:spcAft>
                <a:spcPts val="600"/>
              </a:spcAft>
              <a:buSzPct val="80000"/>
              <a:buFont typeface="Wingdings" pitchFamily="2" charset="2"/>
              <a:buChar char="ü"/>
            </a:pPr>
            <a:r>
              <a:rPr lang="de-DE" altLang="de-DE" sz="20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Zeit für mögliche Rückfragen einplanen</a:t>
            </a:r>
          </a:p>
          <a:p>
            <a:pPr marL="1257300" lvl="2" indent="-342900" eaLnBrk="1" hangingPunct="1">
              <a:spcBef>
                <a:spcPts val="0"/>
              </a:spcBef>
              <a:spcAft>
                <a:spcPts val="600"/>
              </a:spcAft>
              <a:buSzPct val="80000"/>
              <a:buFont typeface="Wingdings" pitchFamily="2" charset="2"/>
              <a:buChar char="ü"/>
            </a:pPr>
            <a:r>
              <a:rPr lang="de-DE" altLang="de-DE" sz="20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Rechtzeitige Vorbereitung der technischen Ausstattung</a:t>
            </a:r>
          </a:p>
        </p:txBody>
      </p:sp>
      <p:sp>
        <p:nvSpPr>
          <p:cNvPr id="3" name="Titel 4">
            <a:extLst>
              <a:ext uri="{FF2B5EF4-FFF2-40B4-BE49-F238E27FC236}">
                <a16:creationId xmlns:a16="http://schemas.microsoft.com/office/drawing/2014/main" id="{A85AB2A5-B563-5FE5-7425-1411BD39D6C5}"/>
              </a:ext>
            </a:extLst>
          </p:cNvPr>
          <p:cNvSpPr txBox="1">
            <a:spLocks/>
          </p:cNvSpPr>
          <p:nvPr/>
        </p:nvSpPr>
        <p:spPr>
          <a:xfrm>
            <a:off x="479376" y="260648"/>
            <a:ext cx="11161240" cy="5040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Public Sans" pitchFamily="2" charset="77"/>
                <a:ea typeface="+mj-ea"/>
                <a:cs typeface="+mj-cs"/>
              </a:defRPr>
            </a:lvl1pPr>
          </a:lstStyle>
          <a:p>
            <a:pPr eaLnBrk="0" hangingPunct="0">
              <a:lnSpc>
                <a:spcPct val="115000"/>
              </a:lnSpc>
            </a:pPr>
            <a:r>
              <a:rPr lang="de-DE" altLang="de-DE" sz="3600" b="0" spc="1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GESTALTUNGSVORSCHLAG</a:t>
            </a:r>
            <a:endParaRPr lang="de-DE" altLang="de-DE" sz="4400" b="0" kern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algn="r" eaLnBrk="0" hangingPunct="0">
              <a:lnSpc>
                <a:spcPct val="115000"/>
              </a:lnSpc>
            </a:pPr>
            <a:endParaRPr lang="de-DE" sz="4400" b="0" dirty="0">
              <a:solidFill>
                <a:srgbClr val="000000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8988305-2194-B3FB-53D8-9DA8FB1341F5}"/>
              </a:ext>
            </a:extLst>
          </p:cNvPr>
          <p:cNvSpPr txBox="1"/>
          <p:nvPr/>
        </p:nvSpPr>
        <p:spPr>
          <a:xfrm>
            <a:off x="8306049" y="3713406"/>
            <a:ext cx="3334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altLang="de-DE" sz="2000" i="1" kern="0" dirty="0">
                <a:solidFill>
                  <a:srgbClr val="336699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(s. Exkurs: Vorlesungsdidaktik)</a:t>
            </a:r>
            <a:endParaRPr lang="de-DE" sz="2000" dirty="0">
              <a:solidFill>
                <a:srgbClr val="3366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Unterstrich Titel">
            <a:extLst>
              <a:ext uri="{FF2B5EF4-FFF2-40B4-BE49-F238E27FC236}">
                <a16:creationId xmlns:a16="http://schemas.microsoft.com/office/drawing/2014/main" id="{1FEF53CA-91DB-89BC-E7D3-528F0721A5CA}"/>
              </a:ext>
            </a:extLst>
          </p:cNvPr>
          <p:cNvCxnSpPr>
            <a:cxnSpLocks/>
          </p:cNvCxnSpPr>
          <p:nvPr/>
        </p:nvCxnSpPr>
        <p:spPr>
          <a:xfrm flipH="1">
            <a:off x="479376" y="980728"/>
            <a:ext cx="11161240" cy="0"/>
          </a:xfrm>
          <a:prstGeom prst="line">
            <a:avLst/>
          </a:prstGeom>
          <a:ln w="9525"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21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FF2B5EF4-FFF2-40B4-BE49-F238E27FC236}">
                <a16:creationId xmlns:a16="http://schemas.microsoft.com/office/drawing/2014/main" id="{76337A76-45E9-A6DB-7A2F-92229D06473E}"/>
              </a:ext>
            </a:extLst>
          </p:cNvPr>
          <p:cNvGrpSpPr/>
          <p:nvPr/>
        </p:nvGrpSpPr>
        <p:grpSpPr>
          <a:xfrm>
            <a:off x="0" y="0"/>
            <a:ext cx="12192000" cy="7272808"/>
            <a:chOff x="0" y="0"/>
            <a:chExt cx="10692130" cy="6858000"/>
          </a:xfrm>
        </p:grpSpPr>
        <p:pic>
          <p:nvPicPr>
            <p:cNvPr id="3" name="object 3">
              <a:extLst>
                <a:ext uri="{FF2B5EF4-FFF2-40B4-BE49-F238E27FC236}">
                  <a16:creationId xmlns:a16="http://schemas.microsoft.com/office/drawing/2014/main" id="{1816DACC-0E94-1739-1F6B-3A3635447E7D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5788" y="772874"/>
              <a:ext cx="1604695" cy="556371"/>
            </a:xfrm>
            <a:prstGeom prst="rect">
              <a:avLst/>
            </a:prstGeom>
          </p:spPr>
        </p:pic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74A898D5-3057-A3AF-8F58-FE3A7A0B06B1}"/>
                </a:ext>
              </a:extLst>
            </p:cNvPr>
            <p:cNvSpPr/>
            <p:nvPr/>
          </p:nvSpPr>
          <p:spPr>
            <a:xfrm>
              <a:off x="0" y="0"/>
              <a:ext cx="10692130" cy="6858000"/>
            </a:xfrm>
            <a:custGeom>
              <a:avLst/>
              <a:gdLst/>
              <a:ahLst/>
              <a:cxnLst/>
              <a:rect l="l" t="t" r="r" b="b"/>
              <a:pathLst>
                <a:path w="10692130" h="5659120">
                  <a:moveTo>
                    <a:pt x="10692000" y="0"/>
                  </a:moveTo>
                  <a:lnTo>
                    <a:pt x="0" y="0"/>
                  </a:lnTo>
                  <a:lnTo>
                    <a:pt x="0" y="5659122"/>
                  </a:lnTo>
                  <a:lnTo>
                    <a:pt x="10692000" y="5659122"/>
                  </a:lnTo>
                  <a:lnTo>
                    <a:pt x="10692000" y="0"/>
                  </a:lnTo>
                  <a:close/>
                </a:path>
              </a:pathLst>
            </a:custGeom>
            <a:solidFill>
              <a:srgbClr val="336699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" name="Rechteck 4">
            <a:extLst>
              <a:ext uri="{FF2B5EF4-FFF2-40B4-BE49-F238E27FC236}">
                <a16:creationId xmlns:a16="http://schemas.microsoft.com/office/drawing/2014/main" id="{E451839E-3658-C942-DF56-488437FDA1C1}"/>
              </a:ext>
            </a:extLst>
          </p:cNvPr>
          <p:cNvSpPr/>
          <p:nvPr/>
        </p:nvSpPr>
        <p:spPr>
          <a:xfrm>
            <a:off x="0" y="2102119"/>
            <a:ext cx="1219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20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EXKURS: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20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VORLESUNGSDIDAKTIK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7200" u="none" strike="noStrike" kern="0" cap="none" spc="-1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558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F3CB0C64-EB34-C501-D9A0-1A027CC6DE88}"/>
              </a:ext>
            </a:extLst>
          </p:cNvPr>
          <p:cNvSpPr/>
          <p:nvPr/>
        </p:nvSpPr>
        <p:spPr>
          <a:xfrm>
            <a:off x="479376" y="1216158"/>
            <a:ext cx="1180931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spcBef>
                <a:spcPts val="0"/>
              </a:spcBef>
              <a:spcAft>
                <a:spcPts val="1200"/>
              </a:spcAft>
            </a:pPr>
            <a:r>
              <a:rPr lang="de-DE" altLang="de-DE" sz="2400" b="1" spc="50" dirty="0">
                <a:solidFill>
                  <a:srgbClr val="336699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ZIEL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altLang="de-DE" sz="2400" b="1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Strukturierte Vermittlung von Fachinhalten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</a:pPr>
            <a:endParaRPr lang="de-DE" altLang="de-DE" sz="2400" kern="0" dirty="0">
              <a:solidFill>
                <a:srgbClr val="000000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lvl="0" eaLnBrk="1" hangingPunct="1">
              <a:spcBef>
                <a:spcPts val="0"/>
              </a:spcBef>
              <a:spcAft>
                <a:spcPts val="1200"/>
              </a:spcAft>
            </a:pPr>
            <a:r>
              <a:rPr lang="de-DE" altLang="de-DE" sz="2400" b="1" spc="50" dirty="0">
                <a:solidFill>
                  <a:srgbClr val="336699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VORBEREITUNG</a:t>
            </a:r>
            <a:endParaRPr lang="de-DE" altLang="de-DE" sz="2400" b="1" kern="0" dirty="0">
              <a:solidFill>
                <a:srgbClr val="336699"/>
              </a:solidFill>
              <a:latin typeface="Calibri" panose="020F0502020204030204" pitchFamily="34" charset="0"/>
              <a:ea typeface="Open Sans ExtraBold" pitchFamily="2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altLang="de-DE" sz="2400" b="1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Inhaltliche Konzeption </a:t>
            </a: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der Lehrveranstaltung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altLang="de-DE" sz="2400" b="1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Reduktion</a:t>
            </a: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des zu vermittelnden Stoffs im Hinblick auf die </a:t>
            </a:r>
            <a:r>
              <a:rPr lang="de-DE" altLang="de-DE" sz="2400" b="1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wesentlichen Lernziele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Sinnvolle </a:t>
            </a:r>
            <a:r>
              <a:rPr lang="de-DE" altLang="de-DE" sz="2400" b="1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Strukturierung</a:t>
            </a: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der Inhalte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Bereitstellung von </a:t>
            </a:r>
            <a:r>
              <a:rPr lang="de-DE" altLang="de-DE" sz="2400" b="1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Lernmaterial </a:t>
            </a:r>
            <a:r>
              <a:rPr lang="de-DE" altLang="de-DE" sz="2000" i="1" kern="0" dirty="0">
                <a:solidFill>
                  <a:srgbClr val="336699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(z.B. ausgewählte Literatur) </a:t>
            </a: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für das Selbststudium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ggfs. Bereitstellung von Prüfungsfragen</a:t>
            </a:r>
          </a:p>
        </p:txBody>
      </p:sp>
      <p:sp>
        <p:nvSpPr>
          <p:cNvPr id="3" name="Titel 4">
            <a:extLst>
              <a:ext uri="{FF2B5EF4-FFF2-40B4-BE49-F238E27FC236}">
                <a16:creationId xmlns:a16="http://schemas.microsoft.com/office/drawing/2014/main" id="{DC4B6CBC-BFD0-70DE-05AF-457D42AD9B72}"/>
              </a:ext>
            </a:extLst>
          </p:cNvPr>
          <p:cNvSpPr txBox="1">
            <a:spLocks/>
          </p:cNvSpPr>
          <p:nvPr/>
        </p:nvSpPr>
        <p:spPr>
          <a:xfrm>
            <a:off x="479376" y="260648"/>
            <a:ext cx="11161240" cy="5040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Public Sans" pitchFamily="2" charset="77"/>
                <a:ea typeface="+mj-ea"/>
                <a:cs typeface="+mj-cs"/>
              </a:defRPr>
            </a:lvl1pPr>
          </a:lstStyle>
          <a:p>
            <a:pPr eaLnBrk="0" hangingPunct="0">
              <a:lnSpc>
                <a:spcPct val="115000"/>
              </a:lnSpc>
            </a:pPr>
            <a:r>
              <a:rPr lang="de-DE" altLang="de-DE" sz="3600" b="0" spc="1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EXKURS: VORLESUNGSDIDAKTIK</a:t>
            </a:r>
            <a:endParaRPr lang="de-DE" altLang="de-DE" sz="4400" b="0" kern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algn="r" eaLnBrk="0" hangingPunct="0">
              <a:lnSpc>
                <a:spcPct val="115000"/>
              </a:lnSpc>
            </a:pPr>
            <a:endParaRPr lang="de-DE" sz="4400" b="0" dirty="0">
              <a:solidFill>
                <a:srgbClr val="000000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cxnSp>
        <p:nvCxnSpPr>
          <p:cNvPr id="4" name="Unterstrich Titel">
            <a:extLst>
              <a:ext uri="{FF2B5EF4-FFF2-40B4-BE49-F238E27FC236}">
                <a16:creationId xmlns:a16="http://schemas.microsoft.com/office/drawing/2014/main" id="{DE2ACFEA-9C3F-A704-4AE7-B4051F5FCDC8}"/>
              </a:ext>
            </a:extLst>
          </p:cNvPr>
          <p:cNvCxnSpPr>
            <a:cxnSpLocks/>
          </p:cNvCxnSpPr>
          <p:nvPr/>
        </p:nvCxnSpPr>
        <p:spPr>
          <a:xfrm flipH="1">
            <a:off x="479376" y="980728"/>
            <a:ext cx="11161240" cy="0"/>
          </a:xfrm>
          <a:prstGeom prst="line">
            <a:avLst/>
          </a:prstGeom>
          <a:ln w="9525"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82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7D2DF1FC-2706-AEB5-9E36-BB8EB13E723B}"/>
              </a:ext>
            </a:extLst>
          </p:cNvPr>
          <p:cNvSpPr/>
          <p:nvPr/>
        </p:nvSpPr>
        <p:spPr>
          <a:xfrm>
            <a:off x="443372" y="1418369"/>
            <a:ext cx="11233248" cy="2426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lnSpc>
                <a:spcPct val="120000"/>
              </a:lnSpc>
              <a:spcBef>
                <a:spcPts val="0"/>
              </a:spcBef>
            </a:pPr>
            <a:r>
              <a:rPr lang="de-DE" altLang="de-DE" sz="2400" b="1" spc="50" dirty="0">
                <a:solidFill>
                  <a:srgbClr val="336699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WÄHREND DER VERANSTALTUNG</a:t>
            </a:r>
            <a:endParaRPr lang="de-DE" altLang="de-DE" sz="2400" b="1" kern="0" dirty="0">
              <a:solidFill>
                <a:srgbClr val="336699"/>
              </a:solidFill>
              <a:latin typeface="Calibri" panose="020F0502020204030204" pitchFamily="34" charset="0"/>
              <a:ea typeface="Open Sans ExtraBold" pitchFamily="2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Vermittlung der Lehrinhalte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Aktive Einbindung der Studierenden in die</a:t>
            </a:r>
          </a:p>
          <a:p>
            <a:pPr lvl="1" eaLnBrk="1" hangingPunct="1">
              <a:spcBef>
                <a:spcPts val="0"/>
              </a:spcBef>
            </a:pP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    Veranstaltung, </a:t>
            </a:r>
            <a:r>
              <a:rPr lang="de-DE" altLang="de-DE" sz="2400" kern="0" dirty="0">
                <a:solidFill>
                  <a:srgbClr val="336699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z.B. mit AVIVA</a:t>
            </a:r>
          </a:p>
          <a:p>
            <a:pPr lvl="0" eaLnBrk="1" hangingPunct="1">
              <a:lnSpc>
                <a:spcPct val="120000"/>
              </a:lnSpc>
              <a:spcBef>
                <a:spcPts val="0"/>
              </a:spcBef>
            </a:pPr>
            <a:endParaRPr lang="de-DE" altLang="de-DE" sz="2400" kern="0" dirty="0">
              <a:solidFill>
                <a:srgbClr val="000000"/>
              </a:solidFill>
              <a:latin typeface="Calibri" panose="020F0502020204030204" pitchFamily="34" charset="0"/>
              <a:ea typeface="Open Sans ExtraBold" pitchFamily="2" charset="0"/>
              <a:cs typeface="Calibri" panose="020F0502020204030204" pitchFamily="34" charset="0"/>
            </a:endParaRPr>
          </a:p>
        </p:txBody>
      </p:sp>
      <p:sp>
        <p:nvSpPr>
          <p:cNvPr id="3" name="object 8">
            <a:extLst>
              <a:ext uri="{FF2B5EF4-FFF2-40B4-BE49-F238E27FC236}">
                <a16:creationId xmlns:a16="http://schemas.microsoft.com/office/drawing/2014/main" id="{283A2BBA-FC90-D2F3-2773-1FEAD41EEBDB}"/>
              </a:ext>
            </a:extLst>
          </p:cNvPr>
          <p:cNvSpPr txBox="1"/>
          <p:nvPr/>
        </p:nvSpPr>
        <p:spPr>
          <a:xfrm>
            <a:off x="8920104" y="5611537"/>
            <a:ext cx="2221934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</a:pPr>
            <a:r>
              <a:rPr lang="de-DE" sz="800" kern="0" dirty="0">
                <a:solidFill>
                  <a:srgbClr val="8B8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Nach dem </a:t>
            </a:r>
            <a:r>
              <a:rPr sz="800" kern="0" dirty="0">
                <a:solidFill>
                  <a:srgbClr val="8B8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AVIVA-Schema</a:t>
            </a:r>
            <a:r>
              <a:rPr sz="800" kern="0" spc="-5" dirty="0">
                <a:solidFill>
                  <a:srgbClr val="8B8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800" kern="0" dirty="0">
                <a:solidFill>
                  <a:srgbClr val="8B8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nach Kadmon</a:t>
            </a:r>
            <a:r>
              <a:rPr sz="800" kern="0" spc="-5" dirty="0">
                <a:solidFill>
                  <a:srgbClr val="8B8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800" kern="0" dirty="0">
                <a:solidFill>
                  <a:srgbClr val="8B8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 al </a:t>
            </a:r>
            <a:r>
              <a:rPr sz="800" kern="0" spc="-20" dirty="0">
                <a:solidFill>
                  <a:srgbClr val="8B8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2008</a:t>
            </a:r>
            <a:endParaRPr sz="800" kern="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el 4">
            <a:extLst>
              <a:ext uri="{FF2B5EF4-FFF2-40B4-BE49-F238E27FC236}">
                <a16:creationId xmlns:a16="http://schemas.microsoft.com/office/drawing/2014/main" id="{030ACD82-A202-9658-35E1-4904C52C2B74}"/>
              </a:ext>
            </a:extLst>
          </p:cNvPr>
          <p:cNvSpPr txBox="1">
            <a:spLocks/>
          </p:cNvSpPr>
          <p:nvPr/>
        </p:nvSpPr>
        <p:spPr>
          <a:xfrm>
            <a:off x="479376" y="260648"/>
            <a:ext cx="11161240" cy="5040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Public Sans" pitchFamily="2" charset="77"/>
                <a:ea typeface="+mj-ea"/>
                <a:cs typeface="+mj-cs"/>
              </a:defRPr>
            </a:lvl1pPr>
          </a:lstStyle>
          <a:p>
            <a:pPr eaLnBrk="0" hangingPunct="0">
              <a:lnSpc>
                <a:spcPct val="115000"/>
              </a:lnSpc>
            </a:pPr>
            <a:r>
              <a:rPr lang="de-DE" altLang="de-DE" sz="3600" b="0" spc="1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EXKURS: VORLESUNGSDIDAKTIK</a:t>
            </a:r>
            <a:endParaRPr lang="de-DE" altLang="de-DE" sz="4400" b="0" kern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algn="r" eaLnBrk="0" hangingPunct="0">
              <a:lnSpc>
                <a:spcPct val="115000"/>
              </a:lnSpc>
            </a:pPr>
            <a:endParaRPr lang="de-DE" altLang="de-DE" sz="4400" b="0" kern="0" dirty="0">
              <a:solidFill>
                <a:srgbClr val="000000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algn="r" eaLnBrk="0" hangingPunct="0">
              <a:lnSpc>
                <a:spcPct val="115000"/>
              </a:lnSpc>
            </a:pPr>
            <a:endParaRPr lang="de-DE" sz="4400" b="0" dirty="0">
              <a:solidFill>
                <a:srgbClr val="000000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094410D-B7D6-24F3-82BA-A55C816A4FB7}"/>
              </a:ext>
            </a:extLst>
          </p:cNvPr>
          <p:cNvSpPr/>
          <p:nvPr/>
        </p:nvSpPr>
        <p:spPr>
          <a:xfrm>
            <a:off x="9011572" y="1611288"/>
            <a:ext cx="1944216" cy="69438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1D00075-18C4-12C5-46D6-3A993845DCE1}"/>
              </a:ext>
            </a:extLst>
          </p:cNvPr>
          <p:cNvSpPr/>
          <p:nvPr/>
        </p:nvSpPr>
        <p:spPr>
          <a:xfrm>
            <a:off x="9019620" y="2368851"/>
            <a:ext cx="1936168" cy="751721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B518FC5-AB0C-106E-9DDD-A912A96BADA1}"/>
              </a:ext>
            </a:extLst>
          </p:cNvPr>
          <p:cNvSpPr/>
          <p:nvPr/>
        </p:nvSpPr>
        <p:spPr>
          <a:xfrm>
            <a:off x="9011573" y="3181739"/>
            <a:ext cx="1944216" cy="514398"/>
          </a:xfrm>
          <a:prstGeom prst="rect">
            <a:avLst/>
          </a:prstGeom>
          <a:solidFill>
            <a:srgbClr val="92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FB22F85-5A9D-A8CD-5F55-B9E38D1A7AC8}"/>
              </a:ext>
            </a:extLst>
          </p:cNvPr>
          <p:cNvSpPr/>
          <p:nvPr/>
        </p:nvSpPr>
        <p:spPr>
          <a:xfrm>
            <a:off x="9011573" y="3763346"/>
            <a:ext cx="1944216" cy="457200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4878D02-4A5F-DACA-DC46-A4C55553C1B8}"/>
              </a:ext>
            </a:extLst>
          </p:cNvPr>
          <p:cNvSpPr/>
          <p:nvPr/>
        </p:nvSpPr>
        <p:spPr>
          <a:xfrm>
            <a:off x="9019620" y="4287755"/>
            <a:ext cx="1936168" cy="628666"/>
          </a:xfrm>
          <a:prstGeom prst="rect">
            <a:avLst/>
          </a:prstGeom>
          <a:solidFill>
            <a:srgbClr val="92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B8EBD49-DD4B-6AA6-079D-5DBBFFA639E1}"/>
              </a:ext>
            </a:extLst>
          </p:cNvPr>
          <p:cNvSpPr/>
          <p:nvPr/>
        </p:nvSpPr>
        <p:spPr>
          <a:xfrm>
            <a:off x="9011573" y="4983630"/>
            <a:ext cx="1952263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AFC6ECB-7176-BB34-06F6-527B805332CE}"/>
              </a:ext>
            </a:extLst>
          </p:cNvPr>
          <p:cNvSpPr txBox="1"/>
          <p:nvPr/>
        </p:nvSpPr>
        <p:spPr>
          <a:xfrm>
            <a:off x="9496014" y="5060042"/>
            <a:ext cx="975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Auswerten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7986DC4-64D6-B0F2-39A3-9302ED715A57}"/>
              </a:ext>
            </a:extLst>
          </p:cNvPr>
          <p:cNvSpPr txBox="1"/>
          <p:nvPr/>
        </p:nvSpPr>
        <p:spPr>
          <a:xfrm>
            <a:off x="9061560" y="4440184"/>
            <a:ext cx="18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verarbeiten/aktivieren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AAC677E-5BAE-D791-C103-7541B8605DEC}"/>
              </a:ext>
            </a:extLst>
          </p:cNvPr>
          <p:cNvSpPr txBox="1"/>
          <p:nvPr/>
        </p:nvSpPr>
        <p:spPr>
          <a:xfrm>
            <a:off x="9490329" y="3868667"/>
            <a:ext cx="1049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Informieren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105C905-F42D-45D5-BF8B-46D4C8280481}"/>
              </a:ext>
            </a:extLst>
          </p:cNvPr>
          <p:cNvSpPr txBox="1"/>
          <p:nvPr/>
        </p:nvSpPr>
        <p:spPr>
          <a:xfrm>
            <a:off x="9072341" y="3318444"/>
            <a:ext cx="183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verarbeiten/aktivieren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E5EA40D-38ED-1FF8-BD13-FC811AAB424C}"/>
              </a:ext>
            </a:extLst>
          </p:cNvPr>
          <p:cNvSpPr txBox="1"/>
          <p:nvPr/>
        </p:nvSpPr>
        <p:spPr>
          <a:xfrm>
            <a:off x="9469345" y="2608762"/>
            <a:ext cx="1049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Informieren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7E44EC8-E9F2-5567-9DFB-92DBE48B4C0F}"/>
              </a:ext>
            </a:extLst>
          </p:cNvPr>
          <p:cNvSpPr txBox="1"/>
          <p:nvPr/>
        </p:nvSpPr>
        <p:spPr>
          <a:xfrm>
            <a:off x="9141303" y="1758106"/>
            <a:ext cx="1700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Einstimmen/</a:t>
            </a:r>
          </a:p>
          <a:p>
            <a:pPr algn="ctr"/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Vorwissen aktivieren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CF65E47-79F9-8FA4-122C-6D455F6225CF}"/>
              </a:ext>
            </a:extLst>
          </p:cNvPr>
          <p:cNvSpPr txBox="1"/>
          <p:nvPr/>
        </p:nvSpPr>
        <p:spPr>
          <a:xfrm>
            <a:off x="7355657" y="2293140"/>
            <a:ext cx="46519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600" b="1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  <a:p>
            <a:pPr algn="ctr"/>
            <a:r>
              <a:rPr lang="de-DE" sz="3600" b="1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</a:p>
          <a:p>
            <a:pPr algn="ctr"/>
            <a:r>
              <a:rPr lang="de-DE" sz="3600" b="1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</a:p>
          <a:p>
            <a:pPr algn="ctr"/>
            <a:r>
              <a:rPr lang="de-DE" sz="3600" b="1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</a:p>
          <a:p>
            <a:pPr algn="ctr"/>
            <a:r>
              <a:rPr lang="de-DE" sz="3600" b="1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2998262E-0DE6-73DF-3DEC-790BE5ABEF1A}"/>
              </a:ext>
            </a:extLst>
          </p:cNvPr>
          <p:cNvCxnSpPr>
            <a:cxnSpLocks/>
          </p:cNvCxnSpPr>
          <p:nvPr/>
        </p:nvCxnSpPr>
        <p:spPr>
          <a:xfrm flipV="1">
            <a:off x="7811170" y="1890375"/>
            <a:ext cx="1108934" cy="746885"/>
          </a:xfrm>
          <a:prstGeom prst="straightConnector1">
            <a:avLst/>
          </a:prstGeom>
          <a:ln w="38100">
            <a:solidFill>
              <a:srgbClr val="33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7FCF8372-70CD-A3E9-363C-3C2D738E47BD}"/>
              </a:ext>
            </a:extLst>
          </p:cNvPr>
          <p:cNvCxnSpPr>
            <a:cxnSpLocks/>
          </p:cNvCxnSpPr>
          <p:nvPr/>
        </p:nvCxnSpPr>
        <p:spPr>
          <a:xfrm flipV="1">
            <a:off x="7754864" y="2885683"/>
            <a:ext cx="1192269" cy="743304"/>
          </a:xfrm>
          <a:prstGeom prst="straightConnector1">
            <a:avLst/>
          </a:prstGeom>
          <a:ln w="38100">
            <a:solidFill>
              <a:srgbClr val="33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08959296-7AB2-B86D-2511-7A2BD1CFBDCA}"/>
              </a:ext>
            </a:extLst>
          </p:cNvPr>
          <p:cNvCxnSpPr>
            <a:cxnSpLocks/>
          </p:cNvCxnSpPr>
          <p:nvPr/>
        </p:nvCxnSpPr>
        <p:spPr>
          <a:xfrm>
            <a:off x="7774531" y="3841792"/>
            <a:ext cx="1182281" cy="180763"/>
          </a:xfrm>
          <a:prstGeom prst="straightConnector1">
            <a:avLst/>
          </a:prstGeom>
          <a:ln w="38100">
            <a:solidFill>
              <a:srgbClr val="33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70517497-9D2F-AE1D-91BA-7839207D40BC}"/>
              </a:ext>
            </a:extLst>
          </p:cNvPr>
          <p:cNvCxnSpPr>
            <a:cxnSpLocks/>
          </p:cNvCxnSpPr>
          <p:nvPr/>
        </p:nvCxnSpPr>
        <p:spPr>
          <a:xfrm>
            <a:off x="7850110" y="4307860"/>
            <a:ext cx="1106702" cy="346181"/>
          </a:xfrm>
          <a:prstGeom prst="straightConnector1">
            <a:avLst/>
          </a:prstGeom>
          <a:ln w="38100">
            <a:solidFill>
              <a:srgbClr val="33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C17095EF-2684-277C-F8DF-D7178703928F}"/>
              </a:ext>
            </a:extLst>
          </p:cNvPr>
          <p:cNvCxnSpPr>
            <a:cxnSpLocks/>
          </p:cNvCxnSpPr>
          <p:nvPr/>
        </p:nvCxnSpPr>
        <p:spPr>
          <a:xfrm>
            <a:off x="7754864" y="4806441"/>
            <a:ext cx="1165240" cy="323778"/>
          </a:xfrm>
          <a:prstGeom prst="straightConnector1">
            <a:avLst/>
          </a:prstGeom>
          <a:ln w="38100">
            <a:solidFill>
              <a:srgbClr val="33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6EB5A24C-BFDC-3CF1-696D-9EA0F2998AE9}"/>
              </a:ext>
            </a:extLst>
          </p:cNvPr>
          <p:cNvCxnSpPr>
            <a:cxnSpLocks/>
          </p:cNvCxnSpPr>
          <p:nvPr/>
        </p:nvCxnSpPr>
        <p:spPr>
          <a:xfrm flipV="1">
            <a:off x="7874515" y="3472332"/>
            <a:ext cx="1082297" cy="697036"/>
          </a:xfrm>
          <a:prstGeom prst="straightConnector1">
            <a:avLst/>
          </a:prstGeom>
          <a:ln w="38100">
            <a:solidFill>
              <a:srgbClr val="33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601DC499-A634-CA92-A18E-596E76EA33AA}"/>
              </a:ext>
            </a:extLst>
          </p:cNvPr>
          <p:cNvCxnSpPr>
            <a:cxnSpLocks/>
          </p:cNvCxnSpPr>
          <p:nvPr/>
        </p:nvCxnSpPr>
        <p:spPr>
          <a:xfrm flipV="1">
            <a:off x="7811170" y="2101797"/>
            <a:ext cx="1135963" cy="1070927"/>
          </a:xfrm>
          <a:prstGeom prst="straightConnector1">
            <a:avLst/>
          </a:prstGeom>
          <a:ln w="38100">
            <a:solidFill>
              <a:srgbClr val="33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89F5BEB6-857F-7060-3BC4-9E2305C54AFB}"/>
              </a:ext>
            </a:extLst>
          </p:cNvPr>
          <p:cNvSpPr txBox="1"/>
          <p:nvPr/>
        </p:nvSpPr>
        <p:spPr>
          <a:xfrm>
            <a:off x="2246185" y="3932173"/>
            <a:ext cx="3373143" cy="1631216"/>
          </a:xfrm>
          <a:prstGeom prst="rect">
            <a:avLst/>
          </a:prstGeom>
          <a:noFill/>
          <a:ln w="12700">
            <a:solidFill>
              <a:srgbClr val="336699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de-DE" sz="2000" b="1" dirty="0">
                <a:solidFill>
                  <a:srgbClr val="58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de-DE" sz="2000" dirty="0">
                <a:solidFill>
                  <a:srgbClr val="58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nkommen &amp; Einstimmen</a:t>
            </a:r>
          </a:p>
          <a:p>
            <a:pPr marL="457200" indent="-457200">
              <a:buAutoNum type="arabicPeriod"/>
            </a:pPr>
            <a:r>
              <a:rPr lang="de-DE" sz="2000" b="1" dirty="0">
                <a:solidFill>
                  <a:srgbClr val="58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de-DE" sz="2000" dirty="0">
                <a:solidFill>
                  <a:srgbClr val="58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orwissen aktivieren</a:t>
            </a:r>
          </a:p>
          <a:p>
            <a:pPr marL="457200" indent="-457200">
              <a:buAutoNum type="arabicPeriod"/>
            </a:pPr>
            <a:r>
              <a:rPr lang="de-DE" sz="2000" b="1" dirty="0">
                <a:solidFill>
                  <a:srgbClr val="58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de-DE" sz="2000" dirty="0">
                <a:solidFill>
                  <a:srgbClr val="58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nformationen vermitteln</a:t>
            </a:r>
          </a:p>
          <a:p>
            <a:pPr marL="457200" indent="-457200">
              <a:buAutoNum type="arabicPeriod"/>
            </a:pPr>
            <a:r>
              <a:rPr lang="de-DE" sz="2000" b="1" dirty="0">
                <a:solidFill>
                  <a:srgbClr val="58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de-DE" sz="2000" dirty="0">
                <a:solidFill>
                  <a:srgbClr val="58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erarbeiten</a:t>
            </a:r>
          </a:p>
          <a:p>
            <a:pPr marL="457200" indent="-457200">
              <a:buAutoNum type="arabicPeriod"/>
            </a:pPr>
            <a:r>
              <a:rPr lang="de-DE" sz="2000" b="1" dirty="0">
                <a:solidFill>
                  <a:srgbClr val="58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de-DE" sz="2000" dirty="0">
                <a:solidFill>
                  <a:srgbClr val="5856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uswerten</a:t>
            </a:r>
          </a:p>
        </p:txBody>
      </p:sp>
      <p:cxnSp>
        <p:nvCxnSpPr>
          <p:cNvPr id="26" name="Unterstrich Titel">
            <a:extLst>
              <a:ext uri="{FF2B5EF4-FFF2-40B4-BE49-F238E27FC236}">
                <a16:creationId xmlns:a16="http://schemas.microsoft.com/office/drawing/2014/main" id="{36CA722C-4551-6198-853A-D3C401DD8221}"/>
              </a:ext>
            </a:extLst>
          </p:cNvPr>
          <p:cNvCxnSpPr>
            <a:cxnSpLocks/>
          </p:cNvCxnSpPr>
          <p:nvPr/>
        </p:nvCxnSpPr>
        <p:spPr>
          <a:xfrm flipH="1">
            <a:off x="479376" y="980728"/>
            <a:ext cx="11161240" cy="0"/>
          </a:xfrm>
          <a:prstGeom prst="line">
            <a:avLst/>
          </a:prstGeom>
          <a:ln w="9525"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429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A555DE55-AF5C-17DE-2142-8A352C1A9978}"/>
              </a:ext>
            </a:extLst>
          </p:cNvPr>
          <p:cNvSpPr/>
          <p:nvPr/>
        </p:nvSpPr>
        <p:spPr>
          <a:xfrm>
            <a:off x="-4388" y="0"/>
            <a:ext cx="12196388" cy="6558637"/>
          </a:xfrm>
          <a:custGeom>
            <a:avLst/>
            <a:gdLst/>
            <a:ahLst/>
            <a:cxnLst/>
            <a:rect l="l" t="t" r="r" b="b"/>
            <a:pathLst>
              <a:path w="10692130" h="5659120">
                <a:moveTo>
                  <a:pt x="10692000" y="0"/>
                </a:moveTo>
                <a:lnTo>
                  <a:pt x="0" y="0"/>
                </a:lnTo>
                <a:lnTo>
                  <a:pt x="0" y="5659122"/>
                </a:lnTo>
                <a:lnTo>
                  <a:pt x="10692000" y="5659122"/>
                </a:lnTo>
                <a:lnTo>
                  <a:pt x="1069200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FF00FF"/>
              </a:highlight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A2945CD-493E-143B-5A80-DEE22E34268D}"/>
              </a:ext>
            </a:extLst>
          </p:cNvPr>
          <p:cNvSpPr/>
          <p:nvPr/>
        </p:nvSpPr>
        <p:spPr>
          <a:xfrm>
            <a:off x="1030760" y="2054594"/>
            <a:ext cx="1116124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eaLnBrk="1" hangingPunct="1">
              <a:spcBef>
                <a:spcPct val="20000"/>
              </a:spcBef>
              <a:buClr>
                <a:schemeClr val="bg1"/>
              </a:buClr>
              <a:buSzPct val="130000"/>
              <a:buFont typeface="+mj-lt"/>
              <a:buAutoNum type="arabicPeriod"/>
            </a:pPr>
            <a:r>
              <a:rPr lang="de-DE" altLang="de-DE" sz="3600" spc="10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Möglichkeiten &amp; Ziele einer Vorlesung</a:t>
            </a:r>
          </a:p>
          <a:p>
            <a:pPr marL="742950" lvl="0" indent="-742950" eaLnBrk="1" hangingPunct="1">
              <a:spcBef>
                <a:spcPct val="20000"/>
              </a:spcBef>
              <a:buClr>
                <a:schemeClr val="bg1"/>
              </a:buClr>
              <a:buSzPct val="130000"/>
              <a:buFont typeface="+mj-lt"/>
              <a:buAutoNum type="arabicPeriod"/>
            </a:pPr>
            <a:endParaRPr lang="de-DE" altLang="de-DE" sz="3600" kern="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742950" lvl="0" indent="-742950" eaLnBrk="1" hangingPunct="1">
              <a:spcBef>
                <a:spcPct val="20000"/>
              </a:spcBef>
              <a:buClr>
                <a:schemeClr val="bg1"/>
              </a:buClr>
              <a:buSzPct val="130000"/>
              <a:buFont typeface="+mj-lt"/>
              <a:buAutoNum type="arabicPeriod"/>
            </a:pPr>
            <a:r>
              <a:rPr lang="de-DE" altLang="de-DE" sz="3600" spc="10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Gestaltungsvorschlag</a:t>
            </a:r>
          </a:p>
          <a:p>
            <a:pPr marL="742950" lvl="0" indent="-742950" eaLnBrk="1" hangingPunct="1">
              <a:spcBef>
                <a:spcPct val="20000"/>
              </a:spcBef>
              <a:buClr>
                <a:schemeClr val="bg1"/>
              </a:buClr>
              <a:buSzPct val="130000"/>
              <a:buFont typeface="+mj-lt"/>
              <a:buAutoNum type="arabicPeriod"/>
            </a:pPr>
            <a:endParaRPr lang="de-DE" altLang="de-DE" sz="3600" kern="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742950" lvl="0" indent="-742950" eaLnBrk="1" hangingPunct="1">
              <a:spcBef>
                <a:spcPct val="20000"/>
              </a:spcBef>
              <a:buClr>
                <a:schemeClr val="bg1"/>
              </a:buClr>
              <a:buSzPct val="130000"/>
              <a:buFont typeface="+mj-lt"/>
              <a:buAutoNum type="arabicPeriod"/>
            </a:pPr>
            <a:r>
              <a:rPr lang="de-DE" altLang="de-DE" sz="3600" spc="10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Exkurs: Vorlesungsdidaktik</a:t>
            </a:r>
          </a:p>
          <a:p>
            <a:pPr marL="742950" indent="-742950">
              <a:buClr>
                <a:schemeClr val="bg1"/>
              </a:buClr>
              <a:buSzPct val="130000"/>
              <a:buFont typeface="+mj-lt"/>
              <a:buAutoNum type="arabicPeriod"/>
            </a:pP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742950" indent="-742950">
              <a:buClr>
                <a:schemeClr val="bg1"/>
              </a:buClr>
              <a:buSzPct val="130000"/>
              <a:buFont typeface="+mj-lt"/>
              <a:buAutoNum type="arabicPeriod"/>
            </a:pP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742950" indent="-742950">
              <a:buClr>
                <a:schemeClr val="bg1"/>
              </a:buClr>
              <a:buSzPct val="130000"/>
              <a:buFont typeface="+mj-lt"/>
              <a:buAutoNum type="arabicPeriod"/>
            </a:pP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821AF8ED-E08C-9E7E-AD2C-FEAE574326BD}"/>
              </a:ext>
            </a:extLst>
          </p:cNvPr>
          <p:cNvSpPr txBox="1">
            <a:spLocks/>
          </p:cNvSpPr>
          <p:nvPr/>
        </p:nvSpPr>
        <p:spPr>
          <a:xfrm>
            <a:off x="479376" y="260648"/>
            <a:ext cx="11161240" cy="504056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Public Sans" pitchFamily="2" charset="77"/>
                <a:ea typeface="+mj-ea"/>
                <a:cs typeface="+mj-cs"/>
              </a:defRPr>
            </a:lvl1pPr>
          </a:lstStyle>
          <a:p>
            <a:pPr eaLnBrk="0" hangingPunct="0">
              <a:lnSpc>
                <a:spcPct val="115000"/>
              </a:lnSpc>
            </a:pPr>
            <a:r>
              <a:rPr lang="de-DE" altLang="de-DE" sz="4400" b="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Inhalt</a:t>
            </a:r>
            <a:endParaRPr lang="de-DE" sz="4400" b="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cxnSp>
        <p:nvCxnSpPr>
          <p:cNvPr id="7" name="Unterstrich Titel">
            <a:extLst>
              <a:ext uri="{FF2B5EF4-FFF2-40B4-BE49-F238E27FC236}">
                <a16:creationId xmlns:a16="http://schemas.microsoft.com/office/drawing/2014/main" id="{A5284956-B5E8-414E-0938-91B563E6FE78}"/>
              </a:ext>
            </a:extLst>
          </p:cNvPr>
          <p:cNvCxnSpPr>
            <a:cxnSpLocks/>
          </p:cNvCxnSpPr>
          <p:nvPr/>
        </p:nvCxnSpPr>
        <p:spPr>
          <a:xfrm>
            <a:off x="479376" y="1052736"/>
            <a:ext cx="11161240" cy="0"/>
          </a:xfrm>
          <a:prstGeom prst="line">
            <a:avLst/>
          </a:prstGeom>
          <a:ln w="9525">
            <a:gradFill flip="none" rotWithShape="1">
              <a:gsLst>
                <a:gs pos="0">
                  <a:schemeClr val="bg1"/>
                </a:gs>
                <a:gs pos="100000">
                  <a:schemeClr val="bg1"/>
                </a:gs>
              </a:gsLst>
              <a:lin ang="108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060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FF2B5EF4-FFF2-40B4-BE49-F238E27FC236}">
                <a16:creationId xmlns:a16="http://schemas.microsoft.com/office/drawing/2014/main" id="{930F0C43-F1F1-300E-DC37-4F17B380647C}"/>
              </a:ext>
            </a:extLst>
          </p:cNvPr>
          <p:cNvGrpSpPr>
            <a:grpSpLocks/>
          </p:cNvGrpSpPr>
          <p:nvPr/>
        </p:nvGrpSpPr>
        <p:grpSpPr>
          <a:xfrm>
            <a:off x="6574739" y="1224001"/>
            <a:ext cx="4936482" cy="5112042"/>
            <a:chOff x="0" y="0"/>
            <a:chExt cx="10692130" cy="6501335"/>
          </a:xfrm>
        </p:grpSpPr>
        <p:pic>
          <p:nvPicPr>
            <p:cNvPr id="3" name="object 3">
              <a:extLst>
                <a:ext uri="{FF2B5EF4-FFF2-40B4-BE49-F238E27FC236}">
                  <a16:creationId xmlns:a16="http://schemas.microsoft.com/office/drawing/2014/main" id="{F760AA6A-8430-0D6C-5213-BA2DF293029E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5788" y="772874"/>
              <a:ext cx="1604695" cy="556371"/>
            </a:xfrm>
            <a:prstGeom prst="rect">
              <a:avLst/>
            </a:prstGeom>
          </p:spPr>
        </p:pic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5634EEC2-0800-31CD-4877-FE711E2637A1}"/>
                </a:ext>
              </a:extLst>
            </p:cNvPr>
            <p:cNvSpPr/>
            <p:nvPr/>
          </p:nvSpPr>
          <p:spPr>
            <a:xfrm>
              <a:off x="0" y="0"/>
              <a:ext cx="10692130" cy="6501335"/>
            </a:xfrm>
            <a:custGeom>
              <a:avLst/>
              <a:gdLst/>
              <a:ahLst/>
              <a:cxnLst/>
              <a:rect l="l" t="t" r="r" b="b"/>
              <a:pathLst>
                <a:path w="10692130" h="5659120">
                  <a:moveTo>
                    <a:pt x="10692000" y="0"/>
                  </a:moveTo>
                  <a:lnTo>
                    <a:pt x="0" y="0"/>
                  </a:lnTo>
                  <a:lnTo>
                    <a:pt x="0" y="5659122"/>
                  </a:lnTo>
                  <a:lnTo>
                    <a:pt x="10692000" y="5659122"/>
                  </a:lnTo>
                  <a:lnTo>
                    <a:pt x="10692000" y="0"/>
                  </a:lnTo>
                  <a:close/>
                </a:path>
              </a:pathLst>
            </a:custGeom>
            <a:solidFill>
              <a:srgbClr val="336699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" name="Titel 4">
            <a:extLst>
              <a:ext uri="{FF2B5EF4-FFF2-40B4-BE49-F238E27FC236}">
                <a16:creationId xmlns:a16="http://schemas.microsoft.com/office/drawing/2014/main" id="{D90F0217-E566-40EE-E1ED-FCB415B7D923}"/>
              </a:ext>
            </a:extLst>
          </p:cNvPr>
          <p:cNvSpPr txBox="1">
            <a:spLocks/>
          </p:cNvSpPr>
          <p:nvPr/>
        </p:nvSpPr>
        <p:spPr>
          <a:xfrm>
            <a:off x="479376" y="260648"/>
            <a:ext cx="11161240" cy="5040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Public Sans" pitchFamily="2" charset="77"/>
                <a:ea typeface="+mj-ea"/>
                <a:cs typeface="+mj-cs"/>
              </a:defRPr>
            </a:lvl1pPr>
          </a:lstStyle>
          <a:p>
            <a:pPr eaLnBrk="0" hangingPunct="0">
              <a:lnSpc>
                <a:spcPct val="115000"/>
              </a:lnSpc>
            </a:pPr>
            <a:r>
              <a:rPr lang="de-DE" altLang="de-DE" sz="3600" b="0" spc="1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EXKURS: VORLESUNGSDIDAKTIK</a:t>
            </a:r>
            <a:endParaRPr lang="de-DE" altLang="de-DE" sz="4400" b="0" kern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algn="r" eaLnBrk="0" hangingPunct="0">
              <a:lnSpc>
                <a:spcPct val="115000"/>
              </a:lnSpc>
            </a:pPr>
            <a:endParaRPr lang="de-DE" altLang="de-DE" sz="4400" b="0" kern="0" dirty="0">
              <a:solidFill>
                <a:srgbClr val="000000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algn="r" eaLnBrk="0" hangingPunct="0">
              <a:lnSpc>
                <a:spcPct val="115000"/>
              </a:lnSpc>
            </a:pPr>
            <a:endParaRPr lang="de-DE" sz="4400" b="0" dirty="0">
              <a:solidFill>
                <a:srgbClr val="000000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sp>
        <p:nvSpPr>
          <p:cNvPr id="6" name="object 23">
            <a:extLst>
              <a:ext uri="{FF2B5EF4-FFF2-40B4-BE49-F238E27FC236}">
                <a16:creationId xmlns:a16="http://schemas.microsoft.com/office/drawing/2014/main" id="{2D425E7F-EB74-ADAB-1B15-00551E4FCDE0}"/>
              </a:ext>
            </a:extLst>
          </p:cNvPr>
          <p:cNvSpPr/>
          <p:nvPr/>
        </p:nvSpPr>
        <p:spPr>
          <a:xfrm>
            <a:off x="6679914" y="2492680"/>
            <a:ext cx="4726133" cy="770107"/>
          </a:xfrm>
          <a:custGeom>
            <a:avLst/>
            <a:gdLst/>
            <a:ahLst/>
            <a:cxnLst/>
            <a:rect l="l" t="t" r="r" b="b"/>
            <a:pathLst>
              <a:path w="3878579" h="548004">
                <a:moveTo>
                  <a:pt x="0" y="0"/>
                </a:moveTo>
                <a:lnTo>
                  <a:pt x="3878301" y="0"/>
                </a:lnTo>
                <a:lnTo>
                  <a:pt x="3878301" y="547964"/>
                </a:lnTo>
                <a:lnTo>
                  <a:pt x="0" y="547964"/>
                </a:lnTo>
                <a:lnTo>
                  <a:pt x="0" y="0"/>
                </a:lnTo>
                <a:close/>
              </a:path>
            </a:pathLst>
          </a:custGeom>
          <a:ln w="1113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41924E1-536A-8FB3-F92C-88A429956626}"/>
              </a:ext>
            </a:extLst>
          </p:cNvPr>
          <p:cNvSpPr>
            <a:spLocks/>
          </p:cNvSpPr>
          <p:nvPr/>
        </p:nvSpPr>
        <p:spPr>
          <a:xfrm>
            <a:off x="6710548" y="2488288"/>
            <a:ext cx="4178708" cy="755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5080" lvl="0" indent="0" defTabSz="914400" eaLnBrk="1" fontAlgn="auto" latinLnBrk="0" hangingPunct="1">
              <a:lnSpc>
                <a:spcPct val="1157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solidFill>
                  <a:schemeClr val="bg1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Kompakte</a:t>
            </a:r>
            <a:r>
              <a:rPr lang="de-DE" sz="1200" spc="-10" dirty="0">
                <a:solidFill>
                  <a:schemeClr val="bg1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 Informationen</a:t>
            </a:r>
            <a:endParaRPr lang="de-DE" sz="1200" kern="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0" marR="5080" lvl="0" indent="0" defTabSz="914400" eaLnBrk="1" fontAlgn="auto" latinLnBrk="0" hangingPunct="1">
              <a:lnSpc>
                <a:spcPct val="1157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 err="1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z.B.:Epidemiologie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,</a:t>
            </a:r>
            <a:r>
              <a:rPr lang="de-DE" sz="1200" kern="0" spc="13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Ätiologie,</a:t>
            </a:r>
            <a:r>
              <a:rPr lang="de-DE" sz="1200" kern="0" spc="13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spc="-1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Klassifikationen, </a:t>
            </a:r>
          </a:p>
          <a:p>
            <a:pPr marL="0" marR="5080" lvl="0" indent="0" defTabSz="914400" eaLnBrk="1" fontAlgn="auto" latinLnBrk="0" hangingPunct="1">
              <a:lnSpc>
                <a:spcPct val="1157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Symptome/Klinik,</a:t>
            </a:r>
            <a:r>
              <a:rPr lang="de-DE" sz="1200" kern="0" spc="18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spc="-1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Diagnostik</a:t>
            </a:r>
            <a:endParaRPr lang="de-DE" sz="1200" kern="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sp>
        <p:nvSpPr>
          <p:cNvPr id="8" name="object 22">
            <a:extLst>
              <a:ext uri="{FF2B5EF4-FFF2-40B4-BE49-F238E27FC236}">
                <a16:creationId xmlns:a16="http://schemas.microsoft.com/office/drawing/2014/main" id="{CBB4C028-07F3-7BAF-845F-1B6F0C7D1690}"/>
              </a:ext>
            </a:extLst>
          </p:cNvPr>
          <p:cNvSpPr/>
          <p:nvPr/>
        </p:nvSpPr>
        <p:spPr>
          <a:xfrm>
            <a:off x="6675141" y="3995138"/>
            <a:ext cx="4740049" cy="549324"/>
          </a:xfrm>
          <a:custGeom>
            <a:avLst/>
            <a:gdLst/>
            <a:ahLst/>
            <a:cxnLst/>
            <a:rect l="l" t="t" r="r" b="b"/>
            <a:pathLst>
              <a:path w="3878579" h="548004">
                <a:moveTo>
                  <a:pt x="3878301" y="0"/>
                </a:moveTo>
                <a:lnTo>
                  <a:pt x="0" y="0"/>
                </a:lnTo>
                <a:lnTo>
                  <a:pt x="0" y="547964"/>
                </a:lnTo>
                <a:lnTo>
                  <a:pt x="3878301" y="547964"/>
                </a:lnTo>
                <a:lnTo>
                  <a:pt x="3878301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B362ABAE-F580-1107-BA2B-DE6549BAAE60}"/>
              </a:ext>
            </a:extLst>
          </p:cNvPr>
          <p:cNvGrpSpPr>
            <a:grpSpLocks/>
          </p:cNvGrpSpPr>
          <p:nvPr/>
        </p:nvGrpSpPr>
        <p:grpSpPr>
          <a:xfrm>
            <a:off x="6698001" y="4615362"/>
            <a:ext cx="4728894" cy="682268"/>
            <a:chOff x="6806691" y="4471518"/>
            <a:chExt cx="4739700" cy="751189"/>
          </a:xfrm>
        </p:grpSpPr>
        <p:sp>
          <p:nvSpPr>
            <p:cNvPr id="10" name="object 22">
              <a:extLst>
                <a:ext uri="{FF2B5EF4-FFF2-40B4-BE49-F238E27FC236}">
                  <a16:creationId xmlns:a16="http://schemas.microsoft.com/office/drawing/2014/main" id="{FDBE58AC-DEB4-4E0F-F2EC-0900286D63E0}"/>
                </a:ext>
              </a:extLst>
            </p:cNvPr>
            <p:cNvSpPr/>
            <p:nvPr/>
          </p:nvSpPr>
          <p:spPr>
            <a:xfrm>
              <a:off x="6806691" y="4471518"/>
              <a:ext cx="4739700" cy="751187"/>
            </a:xfrm>
            <a:custGeom>
              <a:avLst/>
              <a:gdLst/>
              <a:ahLst/>
              <a:cxnLst/>
              <a:rect l="l" t="t" r="r" b="b"/>
              <a:pathLst>
                <a:path w="3878579" h="548004">
                  <a:moveTo>
                    <a:pt x="3878301" y="0"/>
                  </a:moveTo>
                  <a:lnTo>
                    <a:pt x="0" y="0"/>
                  </a:lnTo>
                  <a:lnTo>
                    <a:pt x="0" y="547964"/>
                  </a:lnTo>
                  <a:lnTo>
                    <a:pt x="3878301" y="547964"/>
                  </a:lnTo>
                  <a:lnTo>
                    <a:pt x="3878301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wrap="square" lIns="0" tIns="0" rIns="0" bIns="0" rtlCol="0"/>
            <a:lstStyle/>
            <a:p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object 23">
              <a:extLst>
                <a:ext uri="{FF2B5EF4-FFF2-40B4-BE49-F238E27FC236}">
                  <a16:creationId xmlns:a16="http://schemas.microsoft.com/office/drawing/2014/main" id="{F186F13F-C3C4-F845-6637-F387954CD735}"/>
                </a:ext>
              </a:extLst>
            </p:cNvPr>
            <p:cNvSpPr/>
            <p:nvPr/>
          </p:nvSpPr>
          <p:spPr>
            <a:xfrm>
              <a:off x="6806691" y="4471519"/>
              <a:ext cx="4739700" cy="751187"/>
            </a:xfrm>
            <a:custGeom>
              <a:avLst/>
              <a:gdLst/>
              <a:ahLst/>
              <a:cxnLst/>
              <a:rect l="l" t="t" r="r" b="b"/>
              <a:pathLst>
                <a:path w="3878579" h="548004">
                  <a:moveTo>
                    <a:pt x="0" y="0"/>
                  </a:moveTo>
                  <a:lnTo>
                    <a:pt x="3878301" y="0"/>
                  </a:lnTo>
                  <a:lnTo>
                    <a:pt x="3878301" y="547964"/>
                  </a:lnTo>
                  <a:lnTo>
                    <a:pt x="0" y="547964"/>
                  </a:lnTo>
                  <a:lnTo>
                    <a:pt x="0" y="0"/>
                  </a:lnTo>
                  <a:close/>
                </a:path>
              </a:pathLst>
            </a:custGeom>
            <a:ln w="11137">
              <a:noFill/>
            </a:ln>
          </p:spPr>
          <p:txBody>
            <a:bodyPr wrap="square" lIns="0" tIns="0" rIns="0" bIns="0" rtlCol="0"/>
            <a:lstStyle/>
            <a:p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65052C16-4C0B-CDDF-1424-E5B70592D98B}"/>
              </a:ext>
            </a:extLst>
          </p:cNvPr>
          <p:cNvGrpSpPr>
            <a:grpSpLocks/>
          </p:cNvGrpSpPr>
          <p:nvPr/>
        </p:nvGrpSpPr>
        <p:grpSpPr>
          <a:xfrm>
            <a:off x="6691019" y="5399767"/>
            <a:ext cx="4715068" cy="882222"/>
            <a:chOff x="6799708" y="5329430"/>
            <a:chExt cx="4725844" cy="986121"/>
          </a:xfrm>
        </p:grpSpPr>
        <p:sp>
          <p:nvSpPr>
            <p:cNvPr id="13" name="object 22">
              <a:extLst>
                <a:ext uri="{FF2B5EF4-FFF2-40B4-BE49-F238E27FC236}">
                  <a16:creationId xmlns:a16="http://schemas.microsoft.com/office/drawing/2014/main" id="{33D775F3-A0BF-AB8B-2F03-CBAC32F9C57B}"/>
                </a:ext>
              </a:extLst>
            </p:cNvPr>
            <p:cNvSpPr/>
            <p:nvPr/>
          </p:nvSpPr>
          <p:spPr>
            <a:xfrm>
              <a:off x="6799708" y="5329430"/>
              <a:ext cx="4725844" cy="986118"/>
            </a:xfrm>
            <a:custGeom>
              <a:avLst/>
              <a:gdLst/>
              <a:ahLst/>
              <a:cxnLst/>
              <a:rect l="l" t="t" r="r" b="b"/>
              <a:pathLst>
                <a:path w="3878579" h="548004">
                  <a:moveTo>
                    <a:pt x="3878301" y="0"/>
                  </a:moveTo>
                  <a:lnTo>
                    <a:pt x="0" y="0"/>
                  </a:lnTo>
                  <a:lnTo>
                    <a:pt x="0" y="547964"/>
                  </a:lnTo>
                  <a:lnTo>
                    <a:pt x="3878301" y="547964"/>
                  </a:lnTo>
                  <a:lnTo>
                    <a:pt x="3878301" y="0"/>
                  </a:lnTo>
                  <a:close/>
                </a:path>
              </a:pathLst>
            </a:custGeom>
            <a:noFill/>
          </p:spPr>
          <p:txBody>
            <a:bodyPr wrap="square" lIns="0" tIns="0" rIns="0" bIns="0" rtlCol="0"/>
            <a:lstStyle/>
            <a:p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object 23">
              <a:extLst>
                <a:ext uri="{FF2B5EF4-FFF2-40B4-BE49-F238E27FC236}">
                  <a16:creationId xmlns:a16="http://schemas.microsoft.com/office/drawing/2014/main" id="{00835169-6130-945A-0EB6-BC8D77E141F1}"/>
                </a:ext>
              </a:extLst>
            </p:cNvPr>
            <p:cNvSpPr/>
            <p:nvPr/>
          </p:nvSpPr>
          <p:spPr>
            <a:xfrm>
              <a:off x="6799708" y="5329432"/>
              <a:ext cx="4725844" cy="986118"/>
            </a:xfrm>
            <a:custGeom>
              <a:avLst/>
              <a:gdLst/>
              <a:ahLst/>
              <a:cxnLst/>
              <a:rect l="l" t="t" r="r" b="b"/>
              <a:pathLst>
                <a:path w="3878579" h="548004">
                  <a:moveTo>
                    <a:pt x="0" y="0"/>
                  </a:moveTo>
                  <a:lnTo>
                    <a:pt x="3878301" y="0"/>
                  </a:lnTo>
                  <a:lnTo>
                    <a:pt x="3878301" y="547964"/>
                  </a:lnTo>
                  <a:lnTo>
                    <a:pt x="0" y="547964"/>
                  </a:lnTo>
                  <a:lnTo>
                    <a:pt x="0" y="0"/>
                  </a:lnTo>
                  <a:close/>
                </a:path>
              </a:pathLst>
            </a:custGeom>
            <a:ln w="11137">
              <a:noFill/>
            </a:ln>
          </p:spPr>
          <p:txBody>
            <a:bodyPr wrap="square" lIns="0" tIns="0" rIns="0" bIns="0" rtlCol="0"/>
            <a:lstStyle/>
            <a:p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5" name="Rechteck 14">
            <a:extLst>
              <a:ext uri="{FF2B5EF4-FFF2-40B4-BE49-F238E27FC236}">
                <a16:creationId xmlns:a16="http://schemas.microsoft.com/office/drawing/2014/main" id="{90C78ABA-2340-8CA8-F19A-21C22D3FB619}"/>
              </a:ext>
            </a:extLst>
          </p:cNvPr>
          <p:cNvSpPr>
            <a:spLocks/>
          </p:cNvSpPr>
          <p:nvPr/>
        </p:nvSpPr>
        <p:spPr>
          <a:xfrm>
            <a:off x="6691019" y="3393420"/>
            <a:ext cx="3383866" cy="488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Tandemdiskussion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,</a:t>
            </a:r>
            <a:r>
              <a:rPr lang="de-DE" sz="1200" kern="0" spc="-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Fragen</a:t>
            </a:r>
            <a:r>
              <a:rPr lang="de-DE" sz="1200" kern="0" spc="-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zum</a:t>
            </a:r>
            <a:r>
              <a:rPr lang="de-DE" sz="1200" kern="0" spc="-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spc="-2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Fall</a:t>
            </a:r>
            <a:endParaRPr lang="de-DE" sz="1200" kern="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z.B.:</a:t>
            </a:r>
            <a:r>
              <a:rPr lang="de-DE" sz="1200" kern="0" spc="6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Was</a:t>
            </a:r>
            <a:r>
              <a:rPr lang="de-DE" sz="1200" kern="0" spc="6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wären</a:t>
            </a:r>
            <a:r>
              <a:rPr lang="de-DE" sz="1200" kern="0" spc="6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Ihre</a:t>
            </a:r>
            <a:r>
              <a:rPr lang="de-DE" sz="1200" kern="0" spc="6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nächsten</a:t>
            </a:r>
            <a:r>
              <a:rPr lang="de-DE" sz="1200" kern="0" spc="6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spc="-1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Schritte?</a:t>
            </a:r>
            <a:endParaRPr lang="de-DE" sz="1200" kern="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943A0B5A-B20F-6190-9EB2-97E2F3BD0DBD}"/>
              </a:ext>
            </a:extLst>
          </p:cNvPr>
          <p:cNvSpPr>
            <a:spLocks/>
          </p:cNvSpPr>
          <p:nvPr/>
        </p:nvSpPr>
        <p:spPr>
          <a:xfrm>
            <a:off x="6672064" y="4031614"/>
            <a:ext cx="4816748" cy="46277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Weitere</a:t>
            </a:r>
            <a:r>
              <a:rPr lang="de-DE" sz="1200" kern="0" spc="40" dirty="0">
                <a:solidFill>
                  <a:schemeClr val="bg1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Informationen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,</a:t>
            </a:r>
            <a:r>
              <a:rPr lang="de-DE" sz="1200" kern="0" spc="4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z.B.:</a:t>
            </a:r>
            <a:r>
              <a:rPr lang="de-DE" sz="1200" kern="0" spc="4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Management,</a:t>
            </a:r>
            <a:r>
              <a:rPr lang="de-DE" sz="1200" kern="0" spc="3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spc="-1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Therapie,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  </a:t>
            </a:r>
            <a:b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</a:b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Komplikationen,</a:t>
            </a:r>
            <a:r>
              <a:rPr lang="de-DE" sz="1200" kern="0" spc="17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Nachsorge,</a:t>
            </a:r>
            <a:r>
              <a:rPr lang="de-DE" sz="1200" kern="0" spc="17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Prognose/Prävention,</a:t>
            </a:r>
            <a:r>
              <a:rPr lang="de-DE" sz="1200" kern="0" spc="17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spc="-1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Forschung</a:t>
            </a:r>
            <a:endParaRPr lang="de-DE" sz="1200" kern="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34E3EAE9-1BE0-B770-D06C-785CBF5F952A}"/>
              </a:ext>
            </a:extLst>
          </p:cNvPr>
          <p:cNvSpPr>
            <a:spLocks/>
          </p:cNvSpPr>
          <p:nvPr/>
        </p:nvSpPr>
        <p:spPr>
          <a:xfrm>
            <a:off x="6658089" y="4607678"/>
            <a:ext cx="4571856" cy="65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 eaLnBrk="1" fontAlgn="auto" hangingPunct="1">
              <a:spcBef>
                <a:spcPts val="95"/>
              </a:spcBef>
              <a:spcAft>
                <a:spcPts val="0"/>
              </a:spcAft>
            </a:pPr>
            <a:r>
              <a:rPr lang="de-DE" sz="1200" dirty="0">
                <a:solidFill>
                  <a:schemeClr val="bg1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Tandemdiskussion</a:t>
            </a:r>
            <a:r>
              <a:rPr lang="de-DE" sz="120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,</a:t>
            </a:r>
            <a:r>
              <a:rPr lang="de-DE" sz="1200" spc="-1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Reflexion:</a:t>
            </a:r>
            <a:endParaRPr lang="de-DE" sz="1200" kern="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0" marR="5080" lvl="0" indent="0" defTabSz="914400" eaLnBrk="1" fontAlgn="auto" latinLnBrk="0" hangingPunct="1"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z.B.</a:t>
            </a:r>
            <a:r>
              <a:rPr lang="de-DE" sz="1200" kern="0" spc="5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Was</a:t>
            </a:r>
            <a:r>
              <a:rPr lang="de-DE" sz="1200" kern="0" spc="5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würde</a:t>
            </a:r>
            <a:r>
              <a:rPr lang="de-DE" sz="1200" kern="0" spc="5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bei</a:t>
            </a:r>
            <a:r>
              <a:rPr lang="de-DE" sz="1200" kern="0" spc="5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dem</a:t>
            </a:r>
            <a:r>
              <a:rPr lang="de-DE" sz="1200" kern="0" spc="5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Patienten</a:t>
            </a:r>
            <a:r>
              <a:rPr lang="de-DE" sz="1200" kern="0" spc="5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für</a:t>
            </a:r>
            <a:r>
              <a:rPr lang="de-DE" sz="1200" kern="0" spc="5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ein</a:t>
            </a:r>
            <a:r>
              <a:rPr lang="de-DE" sz="1200" kern="0" spc="5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spc="-1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operatives,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was</a:t>
            </a:r>
            <a:r>
              <a:rPr lang="de-DE" sz="1200" kern="0" spc="7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für</a:t>
            </a:r>
            <a:r>
              <a:rPr lang="de-DE" sz="1200" kern="0" spc="7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ein</a:t>
            </a:r>
            <a:r>
              <a:rPr lang="de-DE" sz="1200" kern="0" spc="7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konservatives</a:t>
            </a:r>
            <a:r>
              <a:rPr lang="de-DE" sz="1200" kern="0" spc="8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Vorgehen</a:t>
            </a:r>
            <a:r>
              <a:rPr lang="de-DE" sz="1200" kern="0" spc="7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spc="-1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sprechen?</a:t>
            </a:r>
            <a:endParaRPr lang="de-DE" sz="1200" kern="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DCD422A3-8E94-4677-9AED-E897C06A36D5}"/>
              </a:ext>
            </a:extLst>
          </p:cNvPr>
          <p:cNvSpPr>
            <a:spLocks/>
          </p:cNvSpPr>
          <p:nvPr/>
        </p:nvSpPr>
        <p:spPr>
          <a:xfrm>
            <a:off x="6672065" y="5399766"/>
            <a:ext cx="4708076" cy="882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 eaLnBrk="1" fontAlgn="auto" hangingPunct="1">
              <a:spcBef>
                <a:spcPts val="95"/>
              </a:spcBef>
              <a:spcAft>
                <a:spcPts val="0"/>
              </a:spcAft>
            </a:pPr>
            <a:r>
              <a:rPr lang="de-DE" sz="1200" dirty="0">
                <a:solidFill>
                  <a:schemeClr val="bg1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Abschluss</a:t>
            </a:r>
            <a:r>
              <a:rPr lang="de-DE" sz="1200" spc="30" dirty="0">
                <a:solidFill>
                  <a:schemeClr val="bg1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mit</a:t>
            </a:r>
            <a:r>
              <a:rPr lang="de-DE" sz="1200" spc="35" dirty="0">
                <a:solidFill>
                  <a:schemeClr val="bg1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Transfer:</a:t>
            </a:r>
            <a:r>
              <a:rPr lang="de-DE" sz="1200" spc="30" dirty="0">
                <a:solidFill>
                  <a:schemeClr val="bg1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 </a:t>
            </a:r>
            <a:r>
              <a:rPr lang="de-DE" sz="1200" dirty="0" err="1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one</a:t>
            </a:r>
            <a:r>
              <a:rPr lang="de-DE" sz="120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-minute-</a:t>
            </a:r>
            <a:r>
              <a:rPr lang="de-DE" sz="1200" spc="-1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paper</a:t>
            </a:r>
            <a:endParaRPr lang="de-DE" sz="1200" kern="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0" marR="5080" lvl="0" indent="0" defTabSz="914400" eaLnBrk="1" fontAlgn="auto" latinLnBrk="0" hangingPunct="1"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zu</a:t>
            </a:r>
            <a:r>
              <a:rPr lang="de-DE" sz="1200" kern="0" spc="7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den</a:t>
            </a:r>
            <a:r>
              <a:rPr lang="de-DE" sz="1200" kern="0" spc="7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wesentlichen</a:t>
            </a:r>
            <a:r>
              <a:rPr lang="de-DE" sz="1200" kern="0" spc="7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Lerneffekten</a:t>
            </a:r>
            <a:r>
              <a:rPr lang="de-DE" sz="1200" kern="0" spc="7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für</a:t>
            </a:r>
            <a:r>
              <a:rPr lang="de-DE" sz="1200" kern="0" spc="7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u="sng" kern="0" dirty="0">
                <a:solidFill>
                  <a:schemeClr val="bg1"/>
                </a:solidFill>
                <a:uFill>
                  <a:solidFill>
                    <a:srgbClr val="8B8B8B"/>
                  </a:solidFill>
                </a:u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jeden</a:t>
            </a:r>
            <a:r>
              <a:rPr lang="de-DE" sz="1200" kern="0" spc="7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spc="-1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Studierenden </a:t>
            </a:r>
          </a:p>
          <a:p>
            <a:pPr marL="0" marR="5080" lvl="0" indent="0" defTabSz="914400" eaLnBrk="1" fontAlgn="auto" latinLnBrk="0" hangingPunct="1"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Paper-</a:t>
            </a:r>
            <a:r>
              <a:rPr lang="de-DE" sz="1200" kern="0" dirty="0" err="1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pencil</a:t>
            </a:r>
            <a:r>
              <a:rPr lang="de-DE" sz="1200" kern="0" spc="7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/digital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anonym,</a:t>
            </a:r>
            <a:r>
              <a:rPr lang="de-DE" sz="1200" kern="0" spc="7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z. B.</a:t>
            </a:r>
            <a:r>
              <a:rPr lang="de-DE" sz="1200" kern="0" spc="7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endParaRPr lang="de-DE" sz="1200" kern="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spcBef>
                <a:spcPts val="2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Was</a:t>
            </a:r>
            <a:r>
              <a:rPr lang="de-DE" sz="1200" kern="0" spc="5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nehme</a:t>
            </a:r>
            <a:r>
              <a:rPr lang="de-DE" sz="1200" kern="0" spc="5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ich</a:t>
            </a:r>
            <a:r>
              <a:rPr lang="de-DE" sz="1200" kern="0" spc="5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heute</a:t>
            </a:r>
            <a:r>
              <a:rPr lang="de-DE" sz="1200" kern="0" spc="5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mit?</a:t>
            </a:r>
            <a:r>
              <a:rPr lang="de-DE" sz="1200" kern="0" spc="5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Was</a:t>
            </a:r>
            <a:r>
              <a:rPr lang="de-DE" sz="1200" kern="0" spc="5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ist</a:t>
            </a:r>
            <a:r>
              <a:rPr lang="de-DE" sz="1200" kern="0" spc="55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unklar</a:t>
            </a:r>
            <a:r>
              <a:rPr lang="de-DE" sz="1200" kern="0" spc="5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sz="1200" kern="0" spc="-1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geblieben?</a:t>
            </a:r>
            <a:endParaRPr lang="de-DE" sz="1200" kern="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sp>
        <p:nvSpPr>
          <p:cNvPr id="19" name="object 39">
            <a:extLst>
              <a:ext uri="{FF2B5EF4-FFF2-40B4-BE49-F238E27FC236}">
                <a16:creationId xmlns:a16="http://schemas.microsoft.com/office/drawing/2014/main" id="{89F2336D-78C8-5553-148A-65F3138CDDDA}"/>
              </a:ext>
            </a:extLst>
          </p:cNvPr>
          <p:cNvSpPr txBox="1"/>
          <p:nvPr/>
        </p:nvSpPr>
        <p:spPr>
          <a:xfrm>
            <a:off x="896679" y="6141691"/>
            <a:ext cx="5191553" cy="2469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eaLnBrk="1" fontAlgn="auto" hangingPunct="1">
              <a:lnSpc>
                <a:spcPct val="115700"/>
              </a:lnSpc>
              <a:spcBef>
                <a:spcPts val="95"/>
              </a:spcBef>
              <a:spcAft>
                <a:spcPts val="0"/>
              </a:spcAft>
            </a:pPr>
            <a:r>
              <a:rPr sz="1400" kern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*</a:t>
            </a:r>
            <a:r>
              <a:rPr sz="1400" kern="0" spc="75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sz="1400" kern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Teilabschnitte</a:t>
            </a:r>
            <a:r>
              <a:rPr sz="1400" kern="0" spc="8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sz="1400" kern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können</a:t>
            </a:r>
            <a:r>
              <a:rPr sz="1400" kern="0" spc="8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sz="1400" kern="0" spc="-2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sich </a:t>
            </a:r>
            <a:r>
              <a:rPr sz="1400" kern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mehrfach</a:t>
            </a:r>
            <a:r>
              <a:rPr sz="1400" kern="0" spc="9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sz="1400" kern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wiederholen</a:t>
            </a:r>
            <a:r>
              <a:rPr sz="1400" kern="0" spc="9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sz="1400" kern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(s.</a:t>
            </a:r>
            <a:r>
              <a:rPr sz="1400" kern="0" spc="9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sz="1400" kern="0" spc="-1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Bsp.)</a:t>
            </a:r>
            <a:endParaRPr sz="1400" kern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sp>
        <p:nvSpPr>
          <p:cNvPr id="20" name="object 54">
            <a:extLst>
              <a:ext uri="{FF2B5EF4-FFF2-40B4-BE49-F238E27FC236}">
                <a16:creationId xmlns:a16="http://schemas.microsoft.com/office/drawing/2014/main" id="{9DA338CC-52EB-4846-FD9E-2E425F55C449}"/>
              </a:ext>
            </a:extLst>
          </p:cNvPr>
          <p:cNvSpPr txBox="1">
            <a:spLocks/>
          </p:cNvSpPr>
          <p:nvPr/>
        </p:nvSpPr>
        <p:spPr>
          <a:xfrm>
            <a:off x="6663152" y="1268760"/>
            <a:ext cx="4705657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algn="r" eaLnBrk="1" fontAlgn="auto" hangingPunct="1">
              <a:spcBef>
                <a:spcPts val="100"/>
              </a:spcBef>
              <a:spcAft>
                <a:spcPts val="0"/>
              </a:spcAft>
            </a:pPr>
            <a:r>
              <a:rPr sz="1600" b="1" kern="0" dirty="0">
                <a:solidFill>
                  <a:schemeClr val="bg1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B</a:t>
            </a:r>
            <a:r>
              <a:rPr lang="de-DE" sz="1600" b="1" kern="0" dirty="0" err="1">
                <a:solidFill>
                  <a:schemeClr val="bg1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eispiel</a:t>
            </a:r>
            <a:r>
              <a:rPr sz="1600" b="1" kern="0" dirty="0">
                <a:solidFill>
                  <a:schemeClr val="bg1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:</a:t>
            </a:r>
            <a:r>
              <a:rPr sz="1600" b="1" kern="0" spc="390" dirty="0">
                <a:solidFill>
                  <a:schemeClr val="bg1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 </a:t>
            </a:r>
            <a:r>
              <a:rPr sz="1600" b="1" kern="0" spc="-37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45’</a:t>
            </a:r>
            <a:endParaRPr sz="1600" b="1" kern="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F5FAA3DC-2DEE-3326-C45A-ABB92C736180}"/>
              </a:ext>
            </a:extLst>
          </p:cNvPr>
          <p:cNvGrpSpPr>
            <a:grpSpLocks/>
          </p:cNvGrpSpPr>
          <p:nvPr/>
        </p:nvGrpSpPr>
        <p:grpSpPr>
          <a:xfrm>
            <a:off x="10920538" y="1624977"/>
            <a:ext cx="726787" cy="2726960"/>
            <a:chOff x="11029154" y="1481232"/>
            <a:chExt cx="728447" cy="2720420"/>
          </a:xfrm>
        </p:grpSpPr>
        <p:sp>
          <p:nvSpPr>
            <p:cNvPr id="22" name="object 58">
              <a:extLst>
                <a:ext uri="{FF2B5EF4-FFF2-40B4-BE49-F238E27FC236}">
                  <a16:creationId xmlns:a16="http://schemas.microsoft.com/office/drawing/2014/main" id="{299D7C73-5F24-575E-55FD-96E16AADDB3A}"/>
                </a:ext>
              </a:extLst>
            </p:cNvPr>
            <p:cNvSpPr txBox="1"/>
            <p:nvPr/>
          </p:nvSpPr>
          <p:spPr>
            <a:xfrm>
              <a:off x="11029154" y="4000956"/>
              <a:ext cx="445770" cy="200696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eaLnBrk="1" fontAlgn="auto" hangingPunct="1">
                <a:spcBef>
                  <a:spcPts val="125"/>
                </a:spcBef>
                <a:spcAft>
                  <a:spcPts val="0"/>
                </a:spcAft>
              </a:pPr>
              <a:r>
                <a:rPr sz="1200" kern="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10-</a:t>
              </a:r>
              <a:r>
                <a:rPr sz="1200" kern="0" spc="-25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15’</a:t>
              </a:r>
              <a:endParaRPr sz="12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object 58">
              <a:extLst>
                <a:ext uri="{FF2B5EF4-FFF2-40B4-BE49-F238E27FC236}">
                  <a16:creationId xmlns:a16="http://schemas.microsoft.com/office/drawing/2014/main" id="{11922E2E-B593-6E62-0B13-C19F786270CE}"/>
                </a:ext>
              </a:extLst>
            </p:cNvPr>
            <p:cNvSpPr txBox="1"/>
            <p:nvPr/>
          </p:nvSpPr>
          <p:spPr>
            <a:xfrm>
              <a:off x="11311831" y="1481232"/>
              <a:ext cx="445770" cy="200696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eaLnBrk="1" fontAlgn="auto" hangingPunct="1">
                <a:spcBef>
                  <a:spcPts val="125"/>
                </a:spcBef>
                <a:spcAft>
                  <a:spcPts val="0"/>
                </a:spcAft>
              </a:pPr>
              <a:r>
                <a:rPr lang="de-DE" sz="1200" kern="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sz="1200" kern="0" spc="-25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’</a:t>
              </a:r>
              <a:endParaRPr sz="12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object 58">
              <a:extLst>
                <a:ext uri="{FF2B5EF4-FFF2-40B4-BE49-F238E27FC236}">
                  <a16:creationId xmlns:a16="http://schemas.microsoft.com/office/drawing/2014/main" id="{13D74BCB-A708-EF8F-26E5-5C7E1CA3450A}"/>
                </a:ext>
              </a:extLst>
            </p:cNvPr>
            <p:cNvSpPr txBox="1"/>
            <p:nvPr/>
          </p:nvSpPr>
          <p:spPr>
            <a:xfrm>
              <a:off x="11311831" y="1948970"/>
              <a:ext cx="445770" cy="200696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eaLnBrk="1" fontAlgn="auto" hangingPunct="1">
                <a:spcBef>
                  <a:spcPts val="125"/>
                </a:spcBef>
                <a:spcAft>
                  <a:spcPts val="0"/>
                </a:spcAft>
              </a:pPr>
              <a:r>
                <a:rPr lang="de-DE" sz="1200" kern="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sz="1200" kern="0" spc="-25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’</a:t>
              </a:r>
              <a:endParaRPr sz="12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5" name="object 23">
            <a:extLst>
              <a:ext uri="{FF2B5EF4-FFF2-40B4-BE49-F238E27FC236}">
                <a16:creationId xmlns:a16="http://schemas.microsoft.com/office/drawing/2014/main" id="{24E282EA-5F71-451F-85D4-352FB6CB7C5C}"/>
              </a:ext>
            </a:extLst>
          </p:cNvPr>
          <p:cNvSpPr/>
          <p:nvPr/>
        </p:nvSpPr>
        <p:spPr>
          <a:xfrm>
            <a:off x="6684483" y="3345859"/>
            <a:ext cx="4726133" cy="535715"/>
          </a:xfrm>
          <a:custGeom>
            <a:avLst/>
            <a:gdLst/>
            <a:ahLst/>
            <a:cxnLst/>
            <a:rect l="l" t="t" r="r" b="b"/>
            <a:pathLst>
              <a:path w="3878579" h="548004">
                <a:moveTo>
                  <a:pt x="0" y="0"/>
                </a:moveTo>
                <a:lnTo>
                  <a:pt x="3878301" y="0"/>
                </a:lnTo>
                <a:lnTo>
                  <a:pt x="3878301" y="547964"/>
                </a:lnTo>
                <a:lnTo>
                  <a:pt x="0" y="547964"/>
                </a:lnTo>
                <a:lnTo>
                  <a:pt x="0" y="0"/>
                </a:lnTo>
                <a:close/>
              </a:path>
            </a:pathLst>
          </a:custGeom>
          <a:ln w="1113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1E766887-280B-EEFD-D544-9700E3FF97F5}"/>
              </a:ext>
            </a:extLst>
          </p:cNvPr>
          <p:cNvSpPr>
            <a:spLocks/>
          </p:cNvSpPr>
          <p:nvPr/>
        </p:nvSpPr>
        <p:spPr>
          <a:xfrm>
            <a:off x="6710548" y="1572190"/>
            <a:ext cx="4178708" cy="29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5080" lvl="0" indent="0" defTabSz="914400" eaLnBrk="1" fontAlgn="auto" latinLnBrk="0" hangingPunct="1">
              <a:lnSpc>
                <a:spcPct val="1157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Eyecatcher:</a:t>
            </a:r>
            <a:r>
              <a:rPr lang="de-DE" sz="1200" b="0" i="0" spc="-10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b="0" i="0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z. B. Bild, Fallbeispiel</a:t>
            </a:r>
            <a:endParaRPr lang="de-DE" sz="1200" kern="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C48FDE57-047B-06F7-5F9D-DAAC046DCB0B}"/>
              </a:ext>
            </a:extLst>
          </p:cNvPr>
          <p:cNvSpPr>
            <a:spLocks/>
          </p:cNvSpPr>
          <p:nvPr/>
        </p:nvSpPr>
        <p:spPr>
          <a:xfrm>
            <a:off x="6713313" y="1943382"/>
            <a:ext cx="4178708" cy="474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5080" lvl="0" indent="0" defTabSz="914400" eaLnBrk="1" fontAlgn="auto" latinLnBrk="0" hangingPunct="1"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Tandemdiskussion,</a:t>
            </a:r>
            <a:r>
              <a:rPr lang="de-DE" sz="1200" b="0" i="0" spc="-5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b="0" i="0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Fragen</a:t>
            </a:r>
            <a:r>
              <a:rPr lang="de-DE" sz="1200" b="0" i="0" spc="-5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b="0" i="0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zum</a:t>
            </a:r>
            <a:r>
              <a:rPr lang="de-DE" sz="1200" b="0" i="0" spc="-5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b="0" i="0" spc="-20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</a:t>
            </a:r>
          </a:p>
          <a:p>
            <a:pPr marL="0" marR="5080" lvl="0" indent="0" defTabSz="914400" eaLnBrk="1" fontAlgn="auto" latinLnBrk="0" hangingPunct="1"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z. B.:</a:t>
            </a:r>
            <a:r>
              <a:rPr lang="de-DE" sz="1200" b="0" i="0" spc="55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b="0" i="0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Schon</a:t>
            </a:r>
            <a:r>
              <a:rPr lang="de-DE" sz="1200" b="0" i="0" spc="60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b="0" i="0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</a:t>
            </a:r>
            <a:r>
              <a:rPr lang="de-DE" sz="1200" b="0" i="0" spc="55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b="0" i="0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erlebt?</a:t>
            </a:r>
            <a:r>
              <a:rPr lang="de-DE" sz="1200" b="0" i="0" spc="60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b="0" i="0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de-DE" sz="1200" b="0" i="0" spc="60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b="0" i="0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würden</a:t>
            </a:r>
            <a:r>
              <a:rPr lang="de-DE" sz="1200" b="0" i="0" spc="55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b="0" i="0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Sie</a:t>
            </a:r>
            <a:r>
              <a:rPr lang="de-DE" sz="1200" b="0" i="0" spc="60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b="0" i="0" spc="-10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machen?</a:t>
            </a:r>
            <a:endParaRPr lang="de-DE" sz="1200" kern="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sp>
        <p:nvSpPr>
          <p:cNvPr id="28" name="object 23">
            <a:extLst>
              <a:ext uri="{FF2B5EF4-FFF2-40B4-BE49-F238E27FC236}">
                <a16:creationId xmlns:a16="http://schemas.microsoft.com/office/drawing/2014/main" id="{3E704B4D-BB98-AE2E-4C3C-E2F5E1614EF2}"/>
              </a:ext>
            </a:extLst>
          </p:cNvPr>
          <p:cNvSpPr/>
          <p:nvPr/>
        </p:nvSpPr>
        <p:spPr>
          <a:xfrm>
            <a:off x="6691019" y="1556792"/>
            <a:ext cx="4726133" cy="314582"/>
          </a:xfrm>
          <a:custGeom>
            <a:avLst/>
            <a:gdLst/>
            <a:ahLst/>
            <a:cxnLst/>
            <a:rect l="l" t="t" r="r" b="b"/>
            <a:pathLst>
              <a:path w="3878579" h="548004">
                <a:moveTo>
                  <a:pt x="0" y="0"/>
                </a:moveTo>
                <a:lnTo>
                  <a:pt x="3878301" y="0"/>
                </a:lnTo>
                <a:lnTo>
                  <a:pt x="3878301" y="547964"/>
                </a:lnTo>
                <a:lnTo>
                  <a:pt x="0" y="547964"/>
                </a:lnTo>
                <a:lnTo>
                  <a:pt x="0" y="0"/>
                </a:lnTo>
                <a:close/>
              </a:path>
            </a:pathLst>
          </a:custGeom>
          <a:ln w="1113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bject 23">
            <a:extLst>
              <a:ext uri="{FF2B5EF4-FFF2-40B4-BE49-F238E27FC236}">
                <a16:creationId xmlns:a16="http://schemas.microsoft.com/office/drawing/2014/main" id="{11AA0D1B-3D01-4EA4-65FA-389B1839CD5F}"/>
              </a:ext>
            </a:extLst>
          </p:cNvPr>
          <p:cNvSpPr/>
          <p:nvPr/>
        </p:nvSpPr>
        <p:spPr>
          <a:xfrm>
            <a:off x="6676149" y="1961592"/>
            <a:ext cx="4726133" cy="425280"/>
          </a:xfrm>
          <a:custGeom>
            <a:avLst/>
            <a:gdLst/>
            <a:ahLst/>
            <a:cxnLst/>
            <a:rect l="l" t="t" r="r" b="b"/>
            <a:pathLst>
              <a:path w="3878579" h="548004">
                <a:moveTo>
                  <a:pt x="0" y="0"/>
                </a:moveTo>
                <a:lnTo>
                  <a:pt x="3878301" y="0"/>
                </a:lnTo>
                <a:lnTo>
                  <a:pt x="3878301" y="547964"/>
                </a:lnTo>
                <a:lnTo>
                  <a:pt x="0" y="547964"/>
                </a:lnTo>
                <a:lnTo>
                  <a:pt x="0" y="0"/>
                </a:lnTo>
                <a:close/>
              </a:path>
            </a:pathLst>
          </a:custGeom>
          <a:ln w="1113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bject 23">
            <a:extLst>
              <a:ext uri="{FF2B5EF4-FFF2-40B4-BE49-F238E27FC236}">
                <a16:creationId xmlns:a16="http://schemas.microsoft.com/office/drawing/2014/main" id="{0045408B-60A3-256E-84D3-90CB2E36F1B9}"/>
              </a:ext>
            </a:extLst>
          </p:cNvPr>
          <p:cNvSpPr/>
          <p:nvPr/>
        </p:nvSpPr>
        <p:spPr>
          <a:xfrm>
            <a:off x="6679914" y="3968339"/>
            <a:ext cx="4726133" cy="535715"/>
          </a:xfrm>
          <a:custGeom>
            <a:avLst/>
            <a:gdLst/>
            <a:ahLst/>
            <a:cxnLst/>
            <a:rect l="l" t="t" r="r" b="b"/>
            <a:pathLst>
              <a:path w="3878579" h="548004">
                <a:moveTo>
                  <a:pt x="0" y="0"/>
                </a:moveTo>
                <a:lnTo>
                  <a:pt x="3878301" y="0"/>
                </a:lnTo>
                <a:lnTo>
                  <a:pt x="3878301" y="547964"/>
                </a:lnTo>
                <a:lnTo>
                  <a:pt x="0" y="547964"/>
                </a:lnTo>
                <a:lnTo>
                  <a:pt x="0" y="0"/>
                </a:lnTo>
                <a:close/>
              </a:path>
            </a:pathLst>
          </a:custGeom>
          <a:ln w="1113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object 23">
            <a:extLst>
              <a:ext uri="{FF2B5EF4-FFF2-40B4-BE49-F238E27FC236}">
                <a16:creationId xmlns:a16="http://schemas.microsoft.com/office/drawing/2014/main" id="{9AC72DD4-F806-E4B5-3CF4-C0CD56B387F6}"/>
              </a:ext>
            </a:extLst>
          </p:cNvPr>
          <p:cNvSpPr/>
          <p:nvPr/>
        </p:nvSpPr>
        <p:spPr>
          <a:xfrm>
            <a:off x="6676148" y="4608790"/>
            <a:ext cx="4726133" cy="682266"/>
          </a:xfrm>
          <a:custGeom>
            <a:avLst/>
            <a:gdLst/>
            <a:ahLst/>
            <a:cxnLst/>
            <a:rect l="l" t="t" r="r" b="b"/>
            <a:pathLst>
              <a:path w="3878579" h="548004">
                <a:moveTo>
                  <a:pt x="0" y="0"/>
                </a:moveTo>
                <a:lnTo>
                  <a:pt x="3878301" y="0"/>
                </a:lnTo>
                <a:lnTo>
                  <a:pt x="3878301" y="547964"/>
                </a:lnTo>
                <a:lnTo>
                  <a:pt x="0" y="547964"/>
                </a:lnTo>
                <a:lnTo>
                  <a:pt x="0" y="0"/>
                </a:lnTo>
                <a:close/>
              </a:path>
            </a:pathLst>
          </a:custGeom>
          <a:ln w="1113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bject 23">
            <a:extLst>
              <a:ext uri="{FF2B5EF4-FFF2-40B4-BE49-F238E27FC236}">
                <a16:creationId xmlns:a16="http://schemas.microsoft.com/office/drawing/2014/main" id="{49FE22CC-A9A5-0A1C-F703-E46E29AEEAC7}"/>
              </a:ext>
            </a:extLst>
          </p:cNvPr>
          <p:cNvSpPr/>
          <p:nvPr/>
        </p:nvSpPr>
        <p:spPr>
          <a:xfrm>
            <a:off x="6672064" y="5387803"/>
            <a:ext cx="4726133" cy="852848"/>
          </a:xfrm>
          <a:custGeom>
            <a:avLst/>
            <a:gdLst/>
            <a:ahLst/>
            <a:cxnLst/>
            <a:rect l="l" t="t" r="r" b="b"/>
            <a:pathLst>
              <a:path w="3878579" h="548004">
                <a:moveTo>
                  <a:pt x="0" y="0"/>
                </a:moveTo>
                <a:lnTo>
                  <a:pt x="3878301" y="0"/>
                </a:lnTo>
                <a:lnTo>
                  <a:pt x="3878301" y="547964"/>
                </a:lnTo>
                <a:lnTo>
                  <a:pt x="0" y="547964"/>
                </a:lnTo>
                <a:lnTo>
                  <a:pt x="0" y="0"/>
                </a:lnTo>
                <a:close/>
              </a:path>
            </a:pathLst>
          </a:custGeom>
          <a:ln w="1113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9B13257B-D46F-D1C9-0D3A-7AF03C692B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286" y="1287589"/>
            <a:ext cx="4166540" cy="4727099"/>
          </a:xfrm>
          <a:prstGeom prst="rect">
            <a:avLst/>
          </a:prstGeom>
        </p:spPr>
      </p:pic>
      <p:sp>
        <p:nvSpPr>
          <p:cNvPr id="34" name="object 8">
            <a:extLst>
              <a:ext uri="{FF2B5EF4-FFF2-40B4-BE49-F238E27FC236}">
                <a16:creationId xmlns:a16="http://schemas.microsoft.com/office/drawing/2014/main" id="{75744E6C-14BC-7612-247F-DA008D3BC3AA}"/>
              </a:ext>
            </a:extLst>
          </p:cNvPr>
          <p:cNvSpPr txBox="1"/>
          <p:nvPr/>
        </p:nvSpPr>
        <p:spPr>
          <a:xfrm>
            <a:off x="680779" y="1261533"/>
            <a:ext cx="1942617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eaLnBrk="1" fontAlgn="auto" hangingPunct="1">
              <a:spcBef>
                <a:spcPts val="105"/>
              </a:spcBef>
              <a:spcAft>
                <a:spcPts val="0"/>
              </a:spcAft>
            </a:pPr>
            <a:r>
              <a:rPr b="1" kern="0" spc="-10" dirty="0">
                <a:solidFill>
                  <a:srgbClr val="336699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AVIVA</a:t>
            </a:r>
            <a:endParaRPr b="1" kern="0" dirty="0">
              <a:solidFill>
                <a:srgbClr val="336699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3FD7316-E771-D0DC-9E4E-B6FA0845525D}"/>
              </a:ext>
            </a:extLst>
          </p:cNvPr>
          <p:cNvSpPr txBox="1"/>
          <p:nvPr/>
        </p:nvSpPr>
        <p:spPr>
          <a:xfrm>
            <a:off x="1279303" y="344598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84AF4490-719F-FB06-1A69-AF2C8CD52764}"/>
              </a:ext>
            </a:extLst>
          </p:cNvPr>
          <p:cNvSpPr txBox="1"/>
          <p:nvPr/>
        </p:nvSpPr>
        <p:spPr>
          <a:xfrm>
            <a:off x="1213138" y="408279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</a:p>
        </p:txBody>
      </p:sp>
      <p:cxnSp>
        <p:nvCxnSpPr>
          <p:cNvPr id="37" name="Unterstrich Titel">
            <a:extLst>
              <a:ext uri="{FF2B5EF4-FFF2-40B4-BE49-F238E27FC236}">
                <a16:creationId xmlns:a16="http://schemas.microsoft.com/office/drawing/2014/main" id="{FC4C2977-3B90-36CD-03C1-A29472BD9752}"/>
              </a:ext>
            </a:extLst>
          </p:cNvPr>
          <p:cNvCxnSpPr>
            <a:cxnSpLocks/>
          </p:cNvCxnSpPr>
          <p:nvPr/>
        </p:nvCxnSpPr>
        <p:spPr>
          <a:xfrm flipH="1">
            <a:off x="479376" y="980728"/>
            <a:ext cx="11161240" cy="0"/>
          </a:xfrm>
          <a:prstGeom prst="line">
            <a:avLst/>
          </a:prstGeom>
          <a:ln w="9525"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619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BE88A4BE-747E-3E16-42B8-DD9F06EAD39A}"/>
              </a:ext>
            </a:extLst>
          </p:cNvPr>
          <p:cNvSpPr/>
          <p:nvPr/>
        </p:nvSpPr>
        <p:spPr>
          <a:xfrm>
            <a:off x="0" y="-93943"/>
            <a:ext cx="12196388" cy="6558637"/>
          </a:xfrm>
          <a:custGeom>
            <a:avLst/>
            <a:gdLst/>
            <a:ahLst/>
            <a:cxnLst/>
            <a:rect l="l" t="t" r="r" b="b"/>
            <a:pathLst>
              <a:path w="10692130" h="5659120">
                <a:moveTo>
                  <a:pt x="10692000" y="0"/>
                </a:moveTo>
                <a:lnTo>
                  <a:pt x="0" y="0"/>
                </a:lnTo>
                <a:lnTo>
                  <a:pt x="0" y="5659122"/>
                </a:lnTo>
                <a:lnTo>
                  <a:pt x="10692000" y="5659122"/>
                </a:lnTo>
                <a:lnTo>
                  <a:pt x="1069200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FF00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0149B32-454E-4D63-8422-5F17455151EF}"/>
              </a:ext>
            </a:extLst>
          </p:cNvPr>
          <p:cNvSpPr/>
          <p:nvPr/>
        </p:nvSpPr>
        <p:spPr>
          <a:xfrm>
            <a:off x="971092" y="1683181"/>
            <a:ext cx="10177808" cy="3465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spcAft>
                <a:spcPts val="2400"/>
              </a:spcAft>
              <a:buClr>
                <a:schemeClr val="bg1"/>
              </a:buClr>
              <a:buSzPct val="80000"/>
              <a:buFont typeface="Wingdings" pitchFamily="2" charset="2"/>
              <a:buChar char="ü"/>
            </a:pPr>
            <a:r>
              <a:rPr lang="de-DE" altLang="de-DE" sz="2400" spc="10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(Lern)-Ziele der eigenen Vorlesung beachten</a:t>
            </a:r>
          </a:p>
          <a:p>
            <a:pPr marL="342900" lvl="0" indent="-342900" eaLnBrk="1" hangingPunct="1">
              <a:spcBef>
                <a:spcPct val="20000"/>
              </a:spcBef>
              <a:spcAft>
                <a:spcPts val="2400"/>
              </a:spcAft>
              <a:buClr>
                <a:schemeClr val="bg1"/>
              </a:buClr>
              <a:buSzPct val="80000"/>
              <a:buFont typeface="Wingdings" pitchFamily="2" charset="2"/>
              <a:buChar char="ü"/>
            </a:pPr>
            <a:r>
              <a:rPr lang="de-DE" altLang="de-DE" sz="2400" spc="10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Bedeutung im Kontext des Medizinstudiums bedenken</a:t>
            </a:r>
          </a:p>
          <a:p>
            <a:pPr marL="342900" lvl="0" indent="-342900" eaLnBrk="1" hangingPunct="1">
              <a:spcBef>
                <a:spcPct val="20000"/>
              </a:spcBef>
              <a:spcAft>
                <a:spcPts val="2400"/>
              </a:spcAft>
              <a:buClr>
                <a:schemeClr val="bg1"/>
              </a:buClr>
              <a:buSzPct val="80000"/>
              <a:buFont typeface="Wingdings" pitchFamily="2" charset="2"/>
              <a:buChar char="ü"/>
            </a:pPr>
            <a:r>
              <a:rPr lang="de-DE" altLang="de-DE" sz="2400" spc="10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Strukturierung, Formalia und Abläufe einhalten</a:t>
            </a:r>
          </a:p>
          <a:p>
            <a:pPr marL="342900" lvl="0" indent="-342900" eaLnBrk="1" hangingPunct="1">
              <a:spcBef>
                <a:spcPct val="20000"/>
              </a:spcBef>
              <a:spcAft>
                <a:spcPts val="2400"/>
              </a:spcAft>
              <a:buClr>
                <a:schemeClr val="bg1"/>
              </a:buClr>
              <a:buSzPct val="80000"/>
              <a:buFont typeface="Wingdings" pitchFamily="2" charset="2"/>
              <a:buChar char="ü"/>
            </a:pPr>
            <a:r>
              <a:rPr lang="de-DE" sz="2400" spc="10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Digitale Tools nutzen</a:t>
            </a:r>
          </a:p>
          <a:p>
            <a:pPr marL="342900" lvl="0" indent="-342900" eaLnBrk="1" hangingPunct="1">
              <a:spcBef>
                <a:spcPct val="20000"/>
              </a:spcBef>
              <a:spcAft>
                <a:spcPts val="2400"/>
              </a:spcAft>
              <a:buClr>
                <a:schemeClr val="bg1"/>
              </a:buClr>
              <a:buSzPct val="80000"/>
              <a:buFont typeface="Wingdings" pitchFamily="2" charset="2"/>
              <a:buChar char="ü"/>
            </a:pPr>
            <a:r>
              <a:rPr lang="de-DE" sz="2400" spc="10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Didaktische Angebote annehmen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053B21BA-0714-F9DC-03F7-669E5B5F4CA3}"/>
              </a:ext>
            </a:extLst>
          </p:cNvPr>
          <p:cNvSpPr txBox="1">
            <a:spLocks/>
          </p:cNvSpPr>
          <p:nvPr/>
        </p:nvSpPr>
        <p:spPr>
          <a:xfrm>
            <a:off x="479376" y="260648"/>
            <a:ext cx="11161240" cy="504056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Public Sans" pitchFamily="2" charset="77"/>
                <a:ea typeface="+mj-ea"/>
                <a:cs typeface="+mj-cs"/>
              </a:defRPr>
            </a:lvl1pPr>
          </a:lstStyle>
          <a:p>
            <a:pPr eaLnBrk="0" hangingPunct="0">
              <a:lnSpc>
                <a:spcPct val="115000"/>
              </a:lnSpc>
            </a:pPr>
            <a:r>
              <a:rPr lang="de-DE" altLang="de-DE" sz="3600" b="0" kern="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ZUSAMMENFASSUNG</a:t>
            </a:r>
            <a:endParaRPr lang="de-DE" sz="3600" b="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cxnSp>
        <p:nvCxnSpPr>
          <p:cNvPr id="7" name="Unterstrich Titel">
            <a:extLst>
              <a:ext uri="{FF2B5EF4-FFF2-40B4-BE49-F238E27FC236}">
                <a16:creationId xmlns:a16="http://schemas.microsoft.com/office/drawing/2014/main" id="{EF127534-EB29-CF94-4495-5A0FFE74E892}"/>
              </a:ext>
            </a:extLst>
          </p:cNvPr>
          <p:cNvCxnSpPr>
            <a:cxnSpLocks/>
          </p:cNvCxnSpPr>
          <p:nvPr/>
        </p:nvCxnSpPr>
        <p:spPr>
          <a:xfrm>
            <a:off x="479376" y="1052736"/>
            <a:ext cx="11161240" cy="0"/>
          </a:xfrm>
          <a:prstGeom prst="line">
            <a:avLst/>
          </a:prstGeom>
          <a:ln w="9525">
            <a:gradFill flip="none" rotWithShape="1">
              <a:gsLst>
                <a:gs pos="0">
                  <a:schemeClr val="bg1"/>
                </a:gs>
                <a:gs pos="100000">
                  <a:schemeClr val="bg1"/>
                </a:gs>
              </a:gsLst>
              <a:lin ang="108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486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FF2B5EF4-FFF2-40B4-BE49-F238E27FC236}">
                <a16:creationId xmlns:a16="http://schemas.microsoft.com/office/drawing/2014/main" id="{5A0FC007-9B31-FCAA-1B0B-E64C419E538D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0692132" cy="6858000"/>
          </a:xfrm>
        </p:grpSpPr>
        <p:pic>
          <p:nvPicPr>
            <p:cNvPr id="3" name="object 3">
              <a:extLst>
                <a:ext uri="{FF2B5EF4-FFF2-40B4-BE49-F238E27FC236}">
                  <a16:creationId xmlns:a16="http://schemas.microsoft.com/office/drawing/2014/main" id="{379F1206-1268-15AE-76CE-5E72B781D2A7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5788" y="772874"/>
              <a:ext cx="1604695" cy="556371"/>
            </a:xfrm>
            <a:prstGeom prst="rect">
              <a:avLst/>
            </a:prstGeom>
          </p:spPr>
        </p:pic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1E11FB0F-966B-3816-1F32-D89331E4FA0E}"/>
                </a:ext>
              </a:extLst>
            </p:cNvPr>
            <p:cNvSpPr/>
            <p:nvPr/>
          </p:nvSpPr>
          <p:spPr>
            <a:xfrm>
              <a:off x="0" y="0"/>
              <a:ext cx="10692130" cy="6858000"/>
            </a:xfrm>
            <a:custGeom>
              <a:avLst/>
              <a:gdLst/>
              <a:ahLst/>
              <a:cxnLst/>
              <a:rect l="l" t="t" r="r" b="b"/>
              <a:pathLst>
                <a:path w="10692130" h="5659120">
                  <a:moveTo>
                    <a:pt x="10692000" y="0"/>
                  </a:moveTo>
                  <a:lnTo>
                    <a:pt x="0" y="0"/>
                  </a:lnTo>
                  <a:lnTo>
                    <a:pt x="0" y="5659122"/>
                  </a:lnTo>
                  <a:lnTo>
                    <a:pt x="10692000" y="5659122"/>
                  </a:lnTo>
                  <a:lnTo>
                    <a:pt x="10692000" y="0"/>
                  </a:lnTo>
                  <a:close/>
                </a:path>
              </a:pathLst>
            </a:custGeom>
            <a:solidFill>
              <a:srgbClr val="92B058"/>
            </a:solidFill>
          </p:spPr>
          <p:txBody>
            <a:bodyPr wrap="square" lIns="0" tIns="0" rIns="0" bIns="0" rtlCol="0"/>
            <a:lstStyle/>
            <a:p>
              <a:endParaRPr dirty="0">
                <a:highlight>
                  <a:srgbClr val="FF00FF"/>
                </a:highlight>
              </a:endParaRPr>
            </a:p>
          </p:txBody>
        </p:sp>
      </p:grpSp>
      <p:sp>
        <p:nvSpPr>
          <p:cNvPr id="5" name="Rechteck 4">
            <a:extLst>
              <a:ext uri="{FF2B5EF4-FFF2-40B4-BE49-F238E27FC236}">
                <a16:creationId xmlns:a16="http://schemas.microsoft.com/office/drawing/2014/main" id="{0CEE89F2-FA0F-45C1-CB22-85A1117493D5}"/>
              </a:ext>
            </a:extLst>
          </p:cNvPr>
          <p:cNvSpPr/>
          <p:nvPr/>
        </p:nvSpPr>
        <p:spPr>
          <a:xfrm>
            <a:off x="0" y="2274838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20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MÖGLICHKEITEN &amp; </a:t>
            </a:r>
            <a:r>
              <a:rPr lang="de-DE" sz="7200" kern="0" spc="-10" dirty="0">
                <a:solidFill>
                  <a:srgbClr val="FFFFFF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ZIELE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7200" kern="0" spc="-10" dirty="0">
                <a:solidFill>
                  <a:srgbClr val="FFFFFF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EINER VORLESUNG</a:t>
            </a:r>
            <a:endParaRPr kumimoji="0" lang="de-DE" sz="7200" u="none" strike="noStrike" kern="0" cap="none" spc="-1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97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02AE0F4F-FBFB-2016-D41B-91C7A9949C96}"/>
              </a:ext>
            </a:extLst>
          </p:cNvPr>
          <p:cNvSpPr/>
          <p:nvPr/>
        </p:nvSpPr>
        <p:spPr>
          <a:xfrm>
            <a:off x="479376" y="1556792"/>
            <a:ext cx="1116124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spcBef>
                <a:spcPts val="0"/>
              </a:spcBef>
              <a:spcAft>
                <a:spcPts val="1800"/>
              </a:spcAft>
            </a:pPr>
            <a:r>
              <a:rPr lang="de-DE" altLang="de-DE" sz="2800" b="1" spc="50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INHALT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b="1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Breite des Faches </a:t>
            </a: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und </a:t>
            </a:r>
            <a:r>
              <a:rPr lang="de-DE" altLang="de-DE" sz="2400" b="1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Zusammenhänge</a:t>
            </a: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darstellen (Themenüberblick)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b="1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Strukturieren</a:t>
            </a: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der Lehrinhalte - Einbinden in einen größeren Rahmen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Vermittlung von </a:t>
            </a:r>
            <a:r>
              <a:rPr lang="de-DE" altLang="de-DE" sz="2400" b="1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Verständnis</a:t>
            </a: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und kritischem konzeptuellen Denken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Absolventenwissen fokussieren – </a:t>
            </a:r>
            <a:r>
              <a:rPr lang="de-DE" altLang="de-DE" sz="2400" b="1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nicht Facharztwissen!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Auf </a:t>
            </a:r>
            <a:r>
              <a:rPr lang="de-DE" altLang="de-DE" sz="2400" b="1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fachliche Besonderheiten </a:t>
            </a: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hinweisen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b="1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Prüfung</a:t>
            </a: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svorbereitung (Klausur &amp; Examen)</a:t>
            </a:r>
          </a:p>
        </p:txBody>
      </p:sp>
      <p:sp>
        <p:nvSpPr>
          <p:cNvPr id="3" name="Titel 4">
            <a:extLst>
              <a:ext uri="{FF2B5EF4-FFF2-40B4-BE49-F238E27FC236}">
                <a16:creationId xmlns:a16="http://schemas.microsoft.com/office/drawing/2014/main" id="{90AEDB4A-9AD7-81F4-B3CF-1F9297D32CF4}"/>
              </a:ext>
            </a:extLst>
          </p:cNvPr>
          <p:cNvSpPr txBox="1">
            <a:spLocks/>
          </p:cNvSpPr>
          <p:nvPr/>
        </p:nvSpPr>
        <p:spPr>
          <a:xfrm>
            <a:off x="479376" y="260648"/>
            <a:ext cx="11161240" cy="5040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Public Sans" pitchFamily="2" charset="77"/>
                <a:ea typeface="+mj-ea"/>
                <a:cs typeface="+mj-cs"/>
              </a:defRPr>
            </a:lvl1pPr>
          </a:lstStyle>
          <a:p>
            <a:pPr eaLnBrk="0" hangingPunct="0">
              <a:lnSpc>
                <a:spcPct val="115000"/>
              </a:lnSpc>
            </a:pPr>
            <a:r>
              <a:rPr lang="de-DE" altLang="de-DE" sz="3600" b="0" spc="1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MÖGLICHE ZIELE EINER VORLESUNG</a:t>
            </a:r>
          </a:p>
          <a:p>
            <a:pPr algn="r" eaLnBrk="0" hangingPunct="0">
              <a:lnSpc>
                <a:spcPct val="115000"/>
              </a:lnSpc>
            </a:pPr>
            <a:endParaRPr lang="de-DE" altLang="de-DE" sz="4400" b="0" kern="0" dirty="0">
              <a:solidFill>
                <a:srgbClr val="000000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algn="r" eaLnBrk="0" hangingPunct="0">
              <a:lnSpc>
                <a:spcPct val="115000"/>
              </a:lnSpc>
            </a:pPr>
            <a:endParaRPr lang="de-DE" sz="4400" b="0" dirty="0">
              <a:solidFill>
                <a:srgbClr val="000000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cxnSp>
        <p:nvCxnSpPr>
          <p:cNvPr id="5" name="Unterstrich Titel">
            <a:extLst>
              <a:ext uri="{FF2B5EF4-FFF2-40B4-BE49-F238E27FC236}">
                <a16:creationId xmlns:a16="http://schemas.microsoft.com/office/drawing/2014/main" id="{205184C5-7259-E023-A4E9-CC6B756B15D3}"/>
              </a:ext>
            </a:extLst>
          </p:cNvPr>
          <p:cNvCxnSpPr>
            <a:cxnSpLocks/>
          </p:cNvCxnSpPr>
          <p:nvPr/>
        </p:nvCxnSpPr>
        <p:spPr>
          <a:xfrm flipH="1">
            <a:off x="479376" y="980728"/>
            <a:ext cx="11161240" cy="0"/>
          </a:xfrm>
          <a:prstGeom prst="line">
            <a:avLst/>
          </a:prstGeom>
          <a:ln w="9525"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45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AFDB237A-0A33-BB8C-CD69-17CDD558255C}"/>
              </a:ext>
            </a:extLst>
          </p:cNvPr>
          <p:cNvSpPr/>
          <p:nvPr/>
        </p:nvSpPr>
        <p:spPr>
          <a:xfrm>
            <a:off x="479376" y="1556792"/>
            <a:ext cx="1000911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spcBef>
                <a:spcPts val="0"/>
              </a:spcBef>
              <a:spcAft>
                <a:spcPts val="2400"/>
              </a:spcAft>
            </a:pPr>
            <a:r>
              <a:rPr lang="de-DE" altLang="de-DE" sz="2800" b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AUSTAUSCH</a:t>
            </a:r>
            <a:endParaRPr lang="de-DE" altLang="de-DE" sz="2800" b="1" spc="50" dirty="0">
              <a:solidFill>
                <a:srgbClr val="92B058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b="1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Kontakt</a:t>
            </a:r>
            <a:r>
              <a:rPr lang="de-DE" altLang="de-DE" sz="2400" b="1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mit Studierenden herstellen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Austausch / Diskurs </a:t>
            </a:r>
            <a:r>
              <a:rPr lang="de-DE" altLang="de-DE" sz="2400" b="1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mit Experten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b="1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Fragen</a:t>
            </a: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klären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Erfahrungen </a:t>
            </a:r>
            <a:r>
              <a:rPr lang="de-DE" altLang="de-DE" sz="2400" b="1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aus der </a:t>
            </a:r>
            <a:r>
              <a:rPr lang="de-DE" altLang="de-DE" sz="2400" b="1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Praxis</a:t>
            </a:r>
            <a:r>
              <a:rPr lang="de-DE" altLang="de-DE" sz="2400" b="1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teilen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Interesse wecken / </a:t>
            </a:r>
            <a:r>
              <a:rPr lang="de-DE" altLang="de-DE" sz="2400" b="1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Motivation</a:t>
            </a:r>
          </a:p>
        </p:txBody>
      </p:sp>
      <p:sp>
        <p:nvSpPr>
          <p:cNvPr id="3" name="Titel 4">
            <a:extLst>
              <a:ext uri="{FF2B5EF4-FFF2-40B4-BE49-F238E27FC236}">
                <a16:creationId xmlns:a16="http://schemas.microsoft.com/office/drawing/2014/main" id="{69BC7B2D-A71C-5FCC-1011-325E59AD74E1}"/>
              </a:ext>
            </a:extLst>
          </p:cNvPr>
          <p:cNvSpPr txBox="1">
            <a:spLocks/>
          </p:cNvSpPr>
          <p:nvPr/>
        </p:nvSpPr>
        <p:spPr>
          <a:xfrm>
            <a:off x="479376" y="260648"/>
            <a:ext cx="11161240" cy="5040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Public Sans" pitchFamily="2" charset="77"/>
                <a:ea typeface="+mj-ea"/>
                <a:cs typeface="+mj-cs"/>
              </a:defRPr>
            </a:lvl1pPr>
          </a:lstStyle>
          <a:p>
            <a:pPr eaLnBrk="0" hangingPunct="0">
              <a:lnSpc>
                <a:spcPct val="115000"/>
              </a:lnSpc>
            </a:pPr>
            <a:r>
              <a:rPr lang="de-DE" altLang="de-DE" sz="3600" b="0" spc="1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MÖGLICHE ZIELE EINER VORLESUNG</a:t>
            </a:r>
          </a:p>
          <a:p>
            <a:pPr algn="r" eaLnBrk="0" hangingPunct="0">
              <a:lnSpc>
                <a:spcPct val="115000"/>
              </a:lnSpc>
            </a:pPr>
            <a:endParaRPr lang="de-DE" altLang="de-DE" sz="4400" b="0" kern="0" dirty="0">
              <a:solidFill>
                <a:srgbClr val="000000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algn="r" eaLnBrk="0" hangingPunct="0">
              <a:lnSpc>
                <a:spcPct val="115000"/>
              </a:lnSpc>
            </a:pPr>
            <a:endParaRPr lang="de-DE" sz="4400" b="0" dirty="0">
              <a:solidFill>
                <a:srgbClr val="000000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cxnSp>
        <p:nvCxnSpPr>
          <p:cNvPr id="4" name="Unterstrich Titel">
            <a:extLst>
              <a:ext uri="{FF2B5EF4-FFF2-40B4-BE49-F238E27FC236}">
                <a16:creationId xmlns:a16="http://schemas.microsoft.com/office/drawing/2014/main" id="{B6B0691E-BD1A-E9FA-FD6F-483247E8E983}"/>
              </a:ext>
            </a:extLst>
          </p:cNvPr>
          <p:cNvCxnSpPr>
            <a:cxnSpLocks/>
          </p:cNvCxnSpPr>
          <p:nvPr/>
        </p:nvCxnSpPr>
        <p:spPr>
          <a:xfrm flipH="1">
            <a:off x="479376" y="980728"/>
            <a:ext cx="11161240" cy="0"/>
          </a:xfrm>
          <a:prstGeom prst="line">
            <a:avLst/>
          </a:prstGeom>
          <a:ln w="9525"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658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FF2B5EF4-FFF2-40B4-BE49-F238E27FC236}">
                <a16:creationId xmlns:a16="http://schemas.microsoft.com/office/drawing/2014/main" id="{4B5705A3-39EB-A67D-F998-AC72D72BC312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0692130" cy="6858000"/>
          </a:xfrm>
        </p:grpSpPr>
        <p:pic>
          <p:nvPicPr>
            <p:cNvPr id="3" name="object 3">
              <a:extLst>
                <a:ext uri="{FF2B5EF4-FFF2-40B4-BE49-F238E27FC236}">
                  <a16:creationId xmlns:a16="http://schemas.microsoft.com/office/drawing/2014/main" id="{7A86C3A5-9CB8-574C-D7B7-5D885FFAD705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5788" y="772874"/>
              <a:ext cx="1604695" cy="556371"/>
            </a:xfrm>
            <a:prstGeom prst="rect">
              <a:avLst/>
            </a:prstGeom>
          </p:spPr>
        </p:pic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7116B450-B0F3-9E9C-EA9A-2DE52A24C167}"/>
                </a:ext>
              </a:extLst>
            </p:cNvPr>
            <p:cNvSpPr/>
            <p:nvPr/>
          </p:nvSpPr>
          <p:spPr>
            <a:xfrm>
              <a:off x="0" y="0"/>
              <a:ext cx="10692130" cy="6858000"/>
            </a:xfrm>
            <a:custGeom>
              <a:avLst/>
              <a:gdLst/>
              <a:ahLst/>
              <a:cxnLst/>
              <a:rect l="l" t="t" r="r" b="b"/>
              <a:pathLst>
                <a:path w="10692130" h="5659120">
                  <a:moveTo>
                    <a:pt x="10692000" y="0"/>
                  </a:moveTo>
                  <a:lnTo>
                    <a:pt x="0" y="0"/>
                  </a:lnTo>
                  <a:lnTo>
                    <a:pt x="0" y="5659122"/>
                  </a:lnTo>
                  <a:lnTo>
                    <a:pt x="10692000" y="5659122"/>
                  </a:lnTo>
                  <a:lnTo>
                    <a:pt x="10692000" y="0"/>
                  </a:lnTo>
                  <a:close/>
                </a:path>
              </a:pathLst>
            </a:custGeom>
            <a:solidFill>
              <a:srgbClr val="92B058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" name="Rechteck 4">
            <a:extLst>
              <a:ext uri="{FF2B5EF4-FFF2-40B4-BE49-F238E27FC236}">
                <a16:creationId xmlns:a16="http://schemas.microsoft.com/office/drawing/2014/main" id="{6E829DAD-9442-A050-F412-5FDA93963FB3}"/>
              </a:ext>
            </a:extLst>
          </p:cNvPr>
          <p:cNvSpPr/>
          <p:nvPr/>
        </p:nvSpPr>
        <p:spPr>
          <a:xfrm>
            <a:off x="0" y="2828835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20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GESTALTUNGSVORSCHLAG</a:t>
            </a:r>
            <a:endParaRPr kumimoji="0" lang="de-DE" sz="720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434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>
            <a:extLst>
              <a:ext uri="{FF2B5EF4-FFF2-40B4-BE49-F238E27FC236}">
                <a16:creationId xmlns:a16="http://schemas.microsoft.com/office/drawing/2014/main" id="{2C6BD28F-CD7E-F35B-8FD2-B144E28AA448}"/>
              </a:ext>
            </a:extLst>
          </p:cNvPr>
          <p:cNvSpPr txBox="1">
            <a:spLocks/>
          </p:cNvSpPr>
          <p:nvPr/>
        </p:nvSpPr>
        <p:spPr>
          <a:xfrm>
            <a:off x="479376" y="260648"/>
            <a:ext cx="11161240" cy="5040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Public Sans" pitchFamily="2" charset="77"/>
                <a:ea typeface="+mj-ea"/>
                <a:cs typeface="+mj-cs"/>
              </a:defRPr>
            </a:lvl1pPr>
          </a:lstStyle>
          <a:p>
            <a:pPr eaLnBrk="0" hangingPunct="0">
              <a:lnSpc>
                <a:spcPct val="115000"/>
              </a:lnSpc>
            </a:pPr>
            <a:r>
              <a:rPr lang="de-DE" altLang="de-DE" sz="3600" b="0" spc="1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GESTALTUNGSVORSCHLAG</a:t>
            </a:r>
            <a:endParaRPr lang="de-DE" altLang="de-DE" sz="4400" b="0" kern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eaLnBrk="0" hangingPunct="0">
              <a:lnSpc>
                <a:spcPct val="115000"/>
              </a:lnSpc>
            </a:pPr>
            <a:endParaRPr lang="de-DE" sz="4400" b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2B08F1E-CC7C-BE55-6C44-A1DCCAC2BCA9}"/>
              </a:ext>
            </a:extLst>
          </p:cNvPr>
          <p:cNvSpPr/>
          <p:nvPr/>
        </p:nvSpPr>
        <p:spPr>
          <a:xfrm>
            <a:off x="479376" y="1556792"/>
            <a:ext cx="10729192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spcBef>
                <a:spcPts val="0"/>
              </a:spcBef>
              <a:spcAft>
                <a:spcPts val="1800"/>
              </a:spcAft>
            </a:pPr>
            <a:r>
              <a:rPr lang="de-DE" altLang="de-DE" sz="2800" b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ALLGEMEINES I</a:t>
            </a:r>
            <a:endParaRPr lang="de-DE" altLang="de-DE" sz="2800" b="1" spc="50" dirty="0">
              <a:solidFill>
                <a:srgbClr val="92B058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Strukturierung der Vorlesungsreihe im Fach anhand </a:t>
            </a:r>
            <a:r>
              <a:rPr lang="de-DE" altLang="de-DE" sz="2400" b="1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aufeinander aufbauender Inhalte </a:t>
            </a: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bedenken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Überprüfung/</a:t>
            </a:r>
            <a:r>
              <a:rPr lang="de-DE" altLang="de-DE" sz="2400" b="1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Aktualisierung der Inhalte </a:t>
            </a: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und Folien einmal pro Semester </a:t>
            </a:r>
            <a:r>
              <a:rPr lang="de-DE" altLang="de-DE" sz="2400" i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(Empfehlung: Erstellungsdatum nicht notwendig!)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Angabe des Dozierenden inkl. </a:t>
            </a:r>
            <a:r>
              <a:rPr lang="de-DE" altLang="de-DE" sz="2400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Kontaktadresse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de-DE" altLang="de-DE" sz="2800" spc="50" dirty="0">
              <a:solidFill>
                <a:srgbClr val="000000"/>
              </a:solidFill>
              <a:latin typeface="Calibri" panose="020F0502020204030204" pitchFamily="34" charset="0"/>
              <a:ea typeface="Open Sans ExtraBold" pitchFamily="2" charset="0"/>
              <a:cs typeface="Calibri" panose="020F0502020204030204" pitchFamily="34" charset="0"/>
            </a:endParaRPr>
          </a:p>
        </p:txBody>
      </p:sp>
      <p:cxnSp>
        <p:nvCxnSpPr>
          <p:cNvPr id="4" name="Unterstrich Titel">
            <a:extLst>
              <a:ext uri="{FF2B5EF4-FFF2-40B4-BE49-F238E27FC236}">
                <a16:creationId xmlns:a16="http://schemas.microsoft.com/office/drawing/2014/main" id="{F1F5E09D-D96B-BB86-D2EA-E1F5F288BBFA}"/>
              </a:ext>
            </a:extLst>
          </p:cNvPr>
          <p:cNvCxnSpPr>
            <a:cxnSpLocks/>
          </p:cNvCxnSpPr>
          <p:nvPr/>
        </p:nvCxnSpPr>
        <p:spPr>
          <a:xfrm flipH="1">
            <a:off x="479376" y="980728"/>
            <a:ext cx="11161240" cy="0"/>
          </a:xfrm>
          <a:prstGeom prst="line">
            <a:avLst/>
          </a:prstGeom>
          <a:ln w="9525"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523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A9C038A-6B00-54A4-3C4E-5957CF3DF662}"/>
              </a:ext>
            </a:extLst>
          </p:cNvPr>
          <p:cNvSpPr/>
          <p:nvPr/>
        </p:nvSpPr>
        <p:spPr>
          <a:xfrm>
            <a:off x="479376" y="1556792"/>
            <a:ext cx="1080652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spcBef>
                <a:spcPts val="0"/>
              </a:spcBef>
              <a:spcAft>
                <a:spcPts val="2400"/>
              </a:spcAft>
            </a:pPr>
            <a:r>
              <a:rPr lang="de-DE" altLang="de-DE" sz="2800" b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ALLGEMEINES II</a:t>
            </a:r>
            <a:endParaRPr lang="de-DE" altLang="de-DE" sz="2800" b="1" spc="50" dirty="0">
              <a:solidFill>
                <a:srgbClr val="92B058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b="1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Veröffentlichung der Folien </a:t>
            </a: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vor Beginn der Veranstaltung (PDF) </a:t>
            </a:r>
            <a:b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</a:br>
            <a:r>
              <a:rPr lang="de-DE" altLang="de-DE" sz="2000" i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(ermöglicht das Mitschreiben und die digitale </a:t>
            </a:r>
            <a:r>
              <a:rPr lang="de-DE" altLang="de-DE" sz="2000" i="1" spc="50" dirty="0" err="1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Annotierung</a:t>
            </a:r>
            <a:r>
              <a:rPr lang="de-DE" altLang="de-DE" sz="2000" i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 der Inhalte; </a:t>
            </a:r>
            <a:br>
              <a:rPr lang="de-DE" altLang="de-DE" sz="2000" i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</a:br>
            <a:r>
              <a:rPr lang="de-DE" altLang="de-DE" sz="2000" i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Lösungen von möglichen Quizfragen sollten nicht vorab veröffentlicht werden)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Möglichkeit zur </a:t>
            </a:r>
            <a:r>
              <a:rPr lang="de-DE" altLang="de-DE" sz="2400" b="1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direkten Evaluation nach der Lehrveranstaltung</a:t>
            </a: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              </a:t>
            </a:r>
            <a:r>
              <a:rPr lang="de-DE" altLang="de-DE" sz="2000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/>
            </a:r>
            <a:br>
              <a:rPr lang="de-DE" altLang="de-DE" sz="2000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</a:br>
            <a:r>
              <a:rPr lang="de-DE" altLang="de-DE" sz="2000" i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(z.B. über </a:t>
            </a:r>
            <a:r>
              <a:rPr lang="de-DE" altLang="de-DE" sz="2000" i="1" spc="50" dirty="0" err="1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Pingo</a:t>
            </a:r>
            <a:r>
              <a:rPr lang="de-DE" altLang="de-DE" sz="2000" i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 oder </a:t>
            </a:r>
            <a:r>
              <a:rPr lang="de-DE" altLang="de-DE" sz="2000" i="1" spc="50" dirty="0" err="1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Tweedback</a:t>
            </a:r>
            <a:r>
              <a:rPr lang="de-DE" altLang="de-DE" sz="2000" i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 als </a:t>
            </a:r>
            <a:r>
              <a:rPr lang="de-DE" altLang="de-DE" sz="2000" i="1" spc="50" dirty="0" err="1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One</a:t>
            </a:r>
            <a:r>
              <a:rPr lang="de-DE" altLang="de-DE" sz="2000" i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-Minute-Paper; siehe Folgefolien)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altLang="de-DE" sz="2400" b="1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Aufzeichnung</a:t>
            </a:r>
            <a:r>
              <a:rPr lang="de-DE" altLang="de-DE" sz="2400" spc="50" dirty="0">
                <a:solidFill>
                  <a:srgbClr val="000000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 sowie Veröffentlichung der Lehrveranstaltung	      </a:t>
            </a:r>
            <a:r>
              <a:rPr lang="de-DE" altLang="de-DE" sz="2000" i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(abhängig von Format/Stil der Vorlesung; Kontakt: </a:t>
            </a:r>
            <a:r>
              <a:rPr lang="de-DE" altLang="de-DE" sz="2000" i="1" spc="50" dirty="0" err="1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studiendekanat@uk-essen.de</a:t>
            </a:r>
            <a:r>
              <a:rPr lang="de-DE" altLang="de-DE" sz="2000" i="1" spc="50" dirty="0">
                <a:solidFill>
                  <a:srgbClr val="92B058"/>
                </a:solidFill>
                <a:latin typeface="Calibri" panose="020F0502020204030204" pitchFamily="34" charset="0"/>
                <a:ea typeface="Open Sans ExtraBold" pitchFamily="2" charset="0"/>
                <a:cs typeface="Calibri" panose="020F0502020204030204" pitchFamily="34" charset="0"/>
              </a:rPr>
              <a:t>)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DE" altLang="de-DE" sz="2800" spc="50" dirty="0">
              <a:solidFill>
                <a:srgbClr val="000000"/>
              </a:solidFill>
              <a:latin typeface="Calibri" panose="020F0502020204030204" pitchFamily="34" charset="0"/>
              <a:ea typeface="Open Sans ExtraBold" pitchFamily="2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DE" altLang="de-DE" sz="2800" spc="50" dirty="0">
              <a:solidFill>
                <a:srgbClr val="000000"/>
              </a:solidFill>
              <a:latin typeface="Calibri" panose="020F0502020204030204" pitchFamily="34" charset="0"/>
              <a:ea typeface="Open Sans ExtraBold" pitchFamily="2" charset="0"/>
              <a:cs typeface="Calibri" panose="020F0502020204030204" pitchFamily="34" charset="0"/>
            </a:endParaRPr>
          </a:p>
        </p:txBody>
      </p:sp>
      <p:sp>
        <p:nvSpPr>
          <p:cNvPr id="3" name="Titel 4">
            <a:extLst>
              <a:ext uri="{FF2B5EF4-FFF2-40B4-BE49-F238E27FC236}">
                <a16:creationId xmlns:a16="http://schemas.microsoft.com/office/drawing/2014/main" id="{2C261F76-B76B-A7B8-5BDE-D1CEE6847CD0}"/>
              </a:ext>
            </a:extLst>
          </p:cNvPr>
          <p:cNvSpPr txBox="1">
            <a:spLocks/>
          </p:cNvSpPr>
          <p:nvPr/>
        </p:nvSpPr>
        <p:spPr>
          <a:xfrm>
            <a:off x="479376" y="260648"/>
            <a:ext cx="11161240" cy="5040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Public Sans" pitchFamily="2" charset="77"/>
                <a:ea typeface="+mj-ea"/>
                <a:cs typeface="+mj-cs"/>
              </a:defRPr>
            </a:lvl1pPr>
          </a:lstStyle>
          <a:p>
            <a:pPr eaLnBrk="0" hangingPunct="0">
              <a:lnSpc>
                <a:spcPct val="115000"/>
              </a:lnSpc>
            </a:pPr>
            <a:r>
              <a:rPr lang="de-DE" altLang="de-DE" sz="3600" b="0" spc="1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GESTALTUNGSVORSCHLAG</a:t>
            </a:r>
            <a:endParaRPr lang="de-DE" altLang="de-DE" sz="4400" b="0" kern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algn="r" eaLnBrk="0" hangingPunct="0">
              <a:lnSpc>
                <a:spcPct val="115000"/>
              </a:lnSpc>
            </a:pPr>
            <a:endParaRPr lang="de-DE" sz="4400" b="0" dirty="0">
              <a:solidFill>
                <a:srgbClr val="000000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cxnSp>
        <p:nvCxnSpPr>
          <p:cNvPr id="4" name="Unterstrich Titel">
            <a:extLst>
              <a:ext uri="{FF2B5EF4-FFF2-40B4-BE49-F238E27FC236}">
                <a16:creationId xmlns:a16="http://schemas.microsoft.com/office/drawing/2014/main" id="{02FAA729-8EA8-2866-D9FF-D187009015AA}"/>
              </a:ext>
            </a:extLst>
          </p:cNvPr>
          <p:cNvCxnSpPr>
            <a:cxnSpLocks/>
          </p:cNvCxnSpPr>
          <p:nvPr/>
        </p:nvCxnSpPr>
        <p:spPr>
          <a:xfrm flipH="1">
            <a:off x="479376" y="980728"/>
            <a:ext cx="11161240" cy="0"/>
          </a:xfrm>
          <a:prstGeom prst="line">
            <a:avLst/>
          </a:prstGeom>
          <a:ln w="9525"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126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4229EE49-6A71-C0F3-EC13-39A1C1E3F7C2}"/>
              </a:ext>
            </a:extLst>
          </p:cNvPr>
          <p:cNvSpPr/>
          <p:nvPr/>
        </p:nvSpPr>
        <p:spPr>
          <a:xfrm>
            <a:off x="0" y="0"/>
            <a:ext cx="12201345" cy="1215367"/>
          </a:xfrm>
          <a:custGeom>
            <a:avLst/>
            <a:gdLst/>
            <a:ahLst/>
            <a:cxnLst/>
            <a:rect l="l" t="t" r="r" b="b"/>
            <a:pathLst>
              <a:path w="10692130" h="5659120">
                <a:moveTo>
                  <a:pt x="10692000" y="0"/>
                </a:moveTo>
                <a:lnTo>
                  <a:pt x="0" y="0"/>
                </a:lnTo>
                <a:lnTo>
                  <a:pt x="0" y="5659122"/>
                </a:lnTo>
                <a:lnTo>
                  <a:pt x="10692000" y="5659122"/>
                </a:lnTo>
                <a:lnTo>
                  <a:pt x="10692000" y="0"/>
                </a:lnTo>
                <a:close/>
              </a:path>
            </a:pathLst>
          </a:custGeom>
          <a:solidFill>
            <a:srgbClr val="336699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AED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4747205-EA05-0ECE-D502-E5E917CE22D7}"/>
              </a:ext>
            </a:extLst>
          </p:cNvPr>
          <p:cNvSpPr/>
          <p:nvPr/>
        </p:nvSpPr>
        <p:spPr>
          <a:xfrm>
            <a:off x="404552" y="1052736"/>
            <a:ext cx="10268370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6700" marR="0" lvl="0" indent="-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6700" marR="0" lvl="0" indent="-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6700" marR="0" lvl="0" indent="-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6700" marR="0" lvl="0" indent="-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E59F9F84-47DC-8593-032C-81589B08A632}"/>
              </a:ext>
            </a:extLst>
          </p:cNvPr>
          <p:cNvSpPr/>
          <p:nvPr/>
        </p:nvSpPr>
        <p:spPr>
          <a:xfrm>
            <a:off x="584349" y="1493303"/>
            <a:ext cx="11236064" cy="5498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ts val="0"/>
              </a:spcBef>
              <a:spcAft>
                <a:spcPts val="2400"/>
              </a:spcAft>
            </a:pPr>
            <a:r>
              <a:rPr lang="de-DE" altLang="de-DE" sz="2400" b="1" u="sng" kern="0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ONE-MINUTE-PAPER</a:t>
            </a:r>
            <a:r>
              <a:rPr lang="de-DE" altLang="de-DE" sz="2400" kern="0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 </a:t>
            </a: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als Feedbackmethode, z. B. über „</a:t>
            </a:r>
            <a:r>
              <a:rPr lang="de-DE" altLang="de-DE" sz="2400" kern="0" dirty="0" err="1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Tweedback</a:t>
            </a:r>
            <a:r>
              <a:rPr lang="de-DE" altLang="de-DE" sz="2400" kern="0" dirty="0">
                <a:solidFill>
                  <a:srgbClr val="000000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“:</a:t>
            </a:r>
          </a:p>
          <a:p>
            <a:pPr marL="355600" indent="-3429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171717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Verständnis einer Thematik erkunden und überprüfen</a:t>
            </a:r>
            <a:br>
              <a:rPr lang="de-DE" sz="2400" dirty="0">
                <a:solidFill>
                  <a:srgbClr val="171717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</a:br>
            <a:r>
              <a:rPr lang="de-DE" sz="2000" i="1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z.B. „Was nehme ich heute mit?“ "Welche Themen empfanden Sie als besonders informativ &amp; wichtig?“</a:t>
            </a:r>
            <a:endParaRPr lang="de-DE" sz="2000" dirty="0">
              <a:solidFill>
                <a:srgbClr val="171717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135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171717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Probleme und offene Fragen in Erfahrung bringen und klären</a:t>
            </a:r>
            <a:br>
              <a:rPr lang="de-DE" sz="2400" dirty="0">
                <a:solidFill>
                  <a:srgbClr val="171717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</a:br>
            <a:r>
              <a:rPr lang="de-DE" sz="2000" i="1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z.B. „Was ist heute unklar geblieben?“ „Welche Fragen zum Thema sind bei Ihnen heute offen geblieben?“</a:t>
            </a:r>
            <a:endParaRPr lang="de-DE" sz="2000" dirty="0">
              <a:solidFill>
                <a:srgbClr val="171717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135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171717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Veranstaltung bewerten lassen</a:t>
            </a:r>
            <a:br>
              <a:rPr lang="de-DE" sz="2400" dirty="0">
                <a:solidFill>
                  <a:srgbClr val="171717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</a:br>
            <a:r>
              <a:rPr lang="de-DE" sz="2000" i="1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z.B. „Wie bewerten Sie die Veranstaltung?“</a:t>
            </a:r>
            <a:endParaRPr lang="de-DE" sz="2000" dirty="0">
              <a:solidFill>
                <a:srgbClr val="171717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135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171717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ggfs. Erfahrungsaustausch anbahnen </a:t>
            </a:r>
            <a:br>
              <a:rPr lang="de-DE" sz="2400" dirty="0">
                <a:solidFill>
                  <a:srgbClr val="171717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</a:br>
            <a:r>
              <a:rPr lang="de-DE" sz="2000" i="1" dirty="0">
                <a:solidFill>
                  <a:srgbClr val="92B058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(durch anschließende Besprechung)</a:t>
            </a:r>
            <a:endParaRPr lang="de-DE" sz="2000" i="1" dirty="0">
              <a:solidFill>
                <a:srgbClr val="171717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  <a:p>
            <a:pPr marL="342900" lvl="0" indent="-342900" eaLnBrk="1" hangingPunct="1">
              <a:spcBef>
                <a:spcPct val="2000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de-DE" altLang="de-DE" sz="2400" kern="0" dirty="0"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5C2ABC3-FD72-1F2B-3835-E4F883203CD7}"/>
              </a:ext>
            </a:extLst>
          </p:cNvPr>
          <p:cNvSpPr txBox="1">
            <a:spLocks/>
          </p:cNvSpPr>
          <p:nvPr/>
        </p:nvSpPr>
        <p:spPr>
          <a:xfrm>
            <a:off x="404552" y="244694"/>
            <a:ext cx="11483239" cy="5040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Public Sans" pitchFamily="2" charset="77"/>
                <a:ea typeface="+mj-ea"/>
                <a:cs typeface="+mj-cs"/>
              </a:defRPr>
            </a:lvl1pPr>
          </a:lstStyle>
          <a:p>
            <a:pPr eaLnBrk="0" hangingPunct="0">
              <a:lnSpc>
                <a:spcPct val="115000"/>
              </a:lnSpc>
            </a:pPr>
            <a:r>
              <a:rPr lang="de-DE" altLang="de-DE" sz="2800" b="0" spc="100" dirty="0">
                <a:solidFill>
                  <a:schemeClr val="bg1"/>
                </a:solidFill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DIDAKTISCHER TIPP - Feedback über ONE-MINUTE-PAPER</a:t>
            </a:r>
            <a:endParaRPr lang="de-DE" altLang="de-DE" sz="3600" b="0" spc="100" dirty="0">
              <a:solidFill>
                <a:schemeClr val="tx2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cxnSp>
        <p:nvCxnSpPr>
          <p:cNvPr id="6" name="Unterstrich Titel">
            <a:extLst>
              <a:ext uri="{FF2B5EF4-FFF2-40B4-BE49-F238E27FC236}">
                <a16:creationId xmlns:a16="http://schemas.microsoft.com/office/drawing/2014/main" id="{8DDA3D00-8042-A660-AA79-B02A8DE7AA0F}"/>
              </a:ext>
            </a:extLst>
          </p:cNvPr>
          <p:cNvCxnSpPr>
            <a:cxnSpLocks/>
          </p:cNvCxnSpPr>
          <p:nvPr/>
        </p:nvCxnSpPr>
        <p:spPr>
          <a:xfrm>
            <a:off x="404552" y="980728"/>
            <a:ext cx="11236064" cy="0"/>
          </a:xfrm>
          <a:prstGeom prst="line">
            <a:avLst/>
          </a:prstGeom>
          <a:ln w="9525">
            <a:gradFill flip="none" rotWithShape="1">
              <a:gsLst>
                <a:gs pos="0">
                  <a:schemeClr val="bg1"/>
                </a:gs>
                <a:gs pos="100000">
                  <a:schemeClr val="bg1"/>
                </a:gs>
              </a:gsLst>
              <a:lin ang="108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168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orlage_Vorlesungsleitfaden _MedFakEssen_05_2024 [Automatisch gespeichert]" id="{07742273-F698-314C-8458-66591D9CE1E5}" vid="{928AB3EB-E350-4B48-A37E-A5D48C2F3D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TOP 9 am 08.05.2024_Template_Vorlesungsleitfaden _MedFakEssen_05_2024</Template>
  <TotalTime>0</TotalTime>
  <Words>979</Words>
  <Application>Microsoft Office PowerPoint</Application>
  <PresentationFormat>Breitbild</PresentationFormat>
  <Paragraphs>170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9" baseType="lpstr">
      <vt:lpstr>Aptos</vt:lpstr>
      <vt:lpstr>Arial</vt:lpstr>
      <vt:lpstr>Calibri</vt:lpstr>
      <vt:lpstr>Open Sans ExtraBold</vt:lpstr>
      <vt:lpstr>Open Sans Light</vt:lpstr>
      <vt:lpstr>Public Sans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Essen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Aileen Scherkamp</dc:creator>
  <cp:lastModifiedBy>Aileen Scherkamp</cp:lastModifiedBy>
  <cp:revision>1</cp:revision>
  <dcterms:created xsi:type="dcterms:W3CDTF">2024-05-27T13:19:07Z</dcterms:created>
  <dcterms:modified xsi:type="dcterms:W3CDTF">2024-05-27T13:19:30Z</dcterms:modified>
</cp:coreProperties>
</file>